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13.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35"/>
  </p:notesMasterIdLst>
  <p:handoutMasterIdLst>
    <p:handoutMasterId r:id="rId36"/>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835" autoAdjust="0"/>
    <p:restoredTop sz="56609" autoAdjust="0"/>
  </p:normalViewPr>
  <p:slideViewPr>
    <p:cSldViewPr snapToGrid="0">
      <p:cViewPr varScale="1">
        <p:scale>
          <a:sx n="70" d="100"/>
          <a:sy n="70" d="100"/>
        </p:scale>
        <p:origin x="-2680" y="-112"/>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9" Type="http://schemas.openxmlformats.org/officeDocument/2006/relationships/slide" Target="slides/slide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notesMaster" Target="notesMasters/notesMaster1.xml"/><Relationship Id="rId36" Type="http://schemas.openxmlformats.org/officeDocument/2006/relationships/handoutMaster" Target="handoutMasters/handoutMaster1.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37" Type="http://schemas.openxmlformats.org/officeDocument/2006/relationships/printerSettings" Target="printerSettings/printerSettings1.bin"/><Relationship Id="rId38" Type="http://schemas.openxmlformats.org/officeDocument/2006/relationships/presProps" Target="presProps.xml"/><Relationship Id="rId39" Type="http://schemas.openxmlformats.org/officeDocument/2006/relationships/viewProps" Target="viewProps.xml"/><Relationship Id="rId40" Type="http://schemas.openxmlformats.org/officeDocument/2006/relationships/theme" Target="theme/theme1.xml"/><Relationship Id="rId41"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10/19/15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10/19/15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you start applying cookbooks through </a:t>
            </a:r>
            <a:r>
              <a:rPr lang="en-US" b="0" dirty="0" smtClean="0"/>
              <a:t>'chef-client', </a:t>
            </a:r>
            <a:r>
              <a:rPr lang="en-US" dirty="0" smtClean="0"/>
              <a:t>make sure you are in your home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284478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dirty="0" smtClean="0"/>
              <a:t>Try applying our server recipe from the apache cookbook using `chef-client` in local mode.</a:t>
            </a:r>
          </a:p>
          <a:p>
            <a:endParaRPr lang="en-US" dirty="0" smtClean="0"/>
          </a:p>
          <a:p>
            <a:r>
              <a:rPr lang="en-US" dirty="0" smtClean="0"/>
              <a:t>Upon execution you unfortunately are presented with an error. </a:t>
            </a:r>
          </a:p>
          <a:p>
            <a:endParaRPr lang="en-US" dirty="0" smtClean="0"/>
          </a:p>
          <a:p>
            <a:r>
              <a:rPr lang="en-US" dirty="0" smtClean="0"/>
              <a:t>When executed we find that `chef-client` has an additional requirement. `chef-client` expects our cookbooks to be maintained in a directory named 'cookbooks'.</a:t>
            </a:r>
          </a:p>
          <a:p>
            <a:endParaRPr lang="en-US" dirty="0" smtClean="0"/>
          </a:p>
          <a:p>
            <a:r>
              <a:rPr lang="en-US" dirty="0" smtClean="0"/>
              <a:t>That seems simple enough to accommodate and a good way to start organizing the cookbooks that we are creating.</a:t>
            </a:r>
          </a:p>
          <a:p>
            <a:endParaRPr lang="en-US" dirty="0" smtClean="0"/>
          </a:p>
          <a:p>
            <a:r>
              <a:rPr lang="en-US" dirty="0" smtClean="0"/>
              <a:t>Instructor Note: This</a:t>
            </a:r>
            <a:r>
              <a:rPr lang="en-US" baseline="0" dirty="0" smtClean="0"/>
              <a:t> is suppose to fail. chef-client requires the cookbooks to be in a cookbooks directory. The second warning message tells the user of the application that it was unable to find a cookbooks directory.</a:t>
            </a:r>
          </a:p>
          <a:p>
            <a:endParaRPr lang="en-US" dirty="0" smtClean="0"/>
          </a:p>
          <a:p>
            <a:r>
              <a:rPr lang="en-US" dirty="0" smtClean="0"/>
              <a:t>Instructor Note: The other warning about 'No config file found or specified on command line, using command line options'</a:t>
            </a:r>
            <a:r>
              <a:rPr lang="en-US" baseline="0" dirty="0" smtClean="0"/>
              <a:t> is looking for a config file at a default location, which we have not created nor we will create one at this time. There is a flag '-c' that allows you to specify a configuration file as well. But again specifying the configuration file will be automatically when the instance is bootstrapped.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595274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Make a directory named 'cookbooks'.</a:t>
            </a:r>
            <a:r>
              <a:rPr lang="en-US" baseline="0" dirty="0" smtClean="0"/>
              <a:t> Then move the </a:t>
            </a:r>
            <a:r>
              <a:rPr lang="en-US" dirty="0" smtClean="0"/>
              <a:t>workstation cookbook and apache cookbook into the cookbooks directory.</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86786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try that again--this time with all of our cookbooks in the cookbooks directory like `chef-client` expects.</a:t>
            </a:r>
          </a:p>
          <a:p>
            <a:endParaRPr lang="en-US" dirty="0" smtClean="0"/>
          </a:p>
          <a:p>
            <a:r>
              <a:rPr lang="en-US" dirty="0" smtClean="0"/>
              <a:t>Try applying the apache cookbook's recipe named server.</a:t>
            </a:r>
          </a:p>
          <a:p>
            <a:endParaRPr lang="en-US" dirty="0" smtClean="0"/>
          </a:p>
          <a:p>
            <a:r>
              <a:rPr lang="en-US" dirty="0" smtClean="0"/>
              <a:t>Instructor Note:</a:t>
            </a:r>
            <a:r>
              <a:rPr lang="en-US" baseline="0" dirty="0" smtClean="0"/>
              <a:t> The WARN messages were omitted from this output so you can see the converging resources.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972165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Try applying the workstation cookbook's recipe named '</a:t>
            </a:r>
            <a:r>
              <a:rPr lang="en-US" b="0" i="0" dirty="0" smtClean="0"/>
              <a:t>setup'</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674201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Try applying both recipes from both cookbooks again at one time.</a:t>
            </a:r>
          </a:p>
          <a:p>
            <a:endParaRPr lang="en-US" dirty="0" smtClean="0"/>
          </a:p>
          <a:p>
            <a:r>
              <a:rPr lang="en-US" dirty="0" smtClean="0"/>
              <a:t>Instructor Note: It is important to note that</a:t>
            </a:r>
            <a:r>
              <a:rPr lang="en-US" baseline="0" dirty="0" smtClean="0"/>
              <a:t> </a:t>
            </a:r>
            <a:r>
              <a:rPr lang="en-US" dirty="0" smtClean="0"/>
              <a:t>when specifying a run list,</a:t>
            </a:r>
            <a:r>
              <a:rPr lang="en-US" baseline="0" dirty="0" smtClean="0"/>
              <a:t> </a:t>
            </a:r>
            <a:r>
              <a:rPr lang="en-US" dirty="0" smtClean="0"/>
              <a:t>recipes defined within it that are separated with a comma should NOT have a space after the comma</a:t>
            </a:r>
            <a:r>
              <a:rPr lang="en-US" baseline="0" dirty="0" smtClean="0"/>
              <a:t> or it w</a:t>
            </a:r>
            <a:r>
              <a:rPr lang="en-US" dirty="0" smtClean="0"/>
              <a:t>ill create an error.</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75751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Actually,</a:t>
            </a:r>
            <a:r>
              <a:rPr lang="en-US" baseline="0" dirty="0" smtClean="0"/>
              <a:t> we</a:t>
            </a:r>
            <a:r>
              <a:rPr lang="en-US" dirty="0" smtClean="0"/>
              <a:t> didn't tell you everything about specifying the run list for the `chef-client` command.</a:t>
            </a:r>
          </a:p>
          <a:p>
            <a:endParaRPr lang="en-US" dirty="0" smtClean="0"/>
          </a:p>
          <a:p>
            <a:r>
              <a:rPr lang="en-US" dirty="0" smtClean="0"/>
              <a:t>When defining a recipe in the run list you may omit the name of the recipe, and only use the cookbook name, when that recipe's name is 'default'.</a:t>
            </a:r>
          </a:p>
          <a:p>
            <a:endParaRPr lang="en-US" dirty="0" smtClean="0"/>
          </a:p>
          <a:p>
            <a:r>
              <a:rPr lang="en-US" dirty="0" smtClean="0"/>
              <a:t>Similar to how resources have default actions and default attributes Chef</a:t>
            </a:r>
            <a:r>
              <a:rPr lang="en-US" baseline="0" dirty="0" smtClean="0"/>
              <a:t> </a:t>
            </a:r>
            <a:r>
              <a:rPr lang="en-US" dirty="0" smtClean="0"/>
              <a:t>uses the concept of providing sane defaults. This makes our faster when we understand the concepts.</a:t>
            </a:r>
          </a:p>
          <a:p>
            <a:endParaRPr lang="en-US" dirty="0" smtClean="0"/>
          </a:p>
          <a:p>
            <a:r>
              <a:rPr lang="en-US" dirty="0" smtClean="0"/>
              <a:t>A cookbook doesn't have to have a default recipe but most every cookbook has one. It's called default because when you think of a cookbook it is the recipe that defines the most common configuration policy.</a:t>
            </a:r>
          </a:p>
          <a:p>
            <a:endParaRPr lang="en-US" dirty="0" smtClean="0"/>
          </a:p>
          <a:p>
            <a:r>
              <a:rPr lang="en-US" dirty="0" smtClean="0"/>
              <a:t>When you think about the two cookbooks that we created</a:t>
            </a:r>
            <a:r>
              <a:rPr lang="en-US" baseline="0" dirty="0" smtClean="0"/>
              <a:t> -- t</a:t>
            </a:r>
            <a:r>
              <a:rPr lang="en-US" dirty="0" smtClean="0"/>
              <a:t>he apache cookbook with the server recipe and the workstation cookbook with the setup recipe -- it seems like those recipes would be good default recipes for their respective cookbooks.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218902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simple solution would be to rename the setup recipe to the default recipe. However, a better practice would instead leave our recipes as they are and have the default recipe include the</a:t>
            </a:r>
            <a:r>
              <a:rPr lang="en-US" baseline="0" dirty="0" smtClean="0"/>
              <a:t> </a:t>
            </a:r>
            <a:r>
              <a:rPr lang="en-US" dirty="0" smtClean="0"/>
              <a:t>recipes</a:t>
            </a:r>
            <a:r>
              <a:rPr lang="en-US" baseline="0" dirty="0" smtClean="0"/>
              <a:t> with </a:t>
            </a:r>
            <a:r>
              <a:rPr lang="en-US" dirty="0" smtClean="0"/>
              <a:t>a method called `</a:t>
            </a:r>
            <a:r>
              <a:rPr lang="en-US" dirty="0" err="1" smtClean="0"/>
              <a:t>include_recipe</a:t>
            </a:r>
            <a:r>
              <a:rPr lang="en-US" dirty="0" smtClean="0"/>
              <a:t>`</a:t>
            </a:r>
          </a:p>
          <a:p>
            <a:endParaRPr lang="en-US" dirty="0" smtClean="0"/>
          </a:p>
          <a:p>
            <a:r>
              <a:rPr lang="en-US" dirty="0" smtClean="0"/>
              <a:t>This allows us to maintain all the current policies</a:t>
            </a:r>
            <a:r>
              <a:rPr lang="en-US" baseline="0" dirty="0" smtClean="0"/>
              <a:t> </a:t>
            </a:r>
            <a:r>
              <a:rPr lang="en-US" dirty="0" smtClean="0"/>
              <a:t>within its own recipe file</a:t>
            </a:r>
            <a:r>
              <a:rPr lang="en-US" baseline="0" dirty="0" smtClean="0"/>
              <a:t> and that way we </a:t>
            </a:r>
            <a:r>
              <a:rPr lang="en-US" dirty="0" smtClean="0"/>
              <a:t>can more easily switch our cookbooks default behavior, which can be useful when new requirements surface.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025631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a:t>
            </a:r>
            <a:r>
              <a:rPr lang="en-US" baseline="0" dirty="0" smtClean="0"/>
              <a:t> this example </a:t>
            </a:r>
            <a:r>
              <a:rPr lang="en-US" dirty="0" smtClean="0"/>
              <a:t>we are including the </a:t>
            </a:r>
            <a:r>
              <a:rPr lang="en-US" dirty="0" smtClean="0"/>
              <a:t>'workstation' </a:t>
            </a:r>
            <a:r>
              <a:rPr lang="en-US" dirty="0" smtClean="0"/>
              <a:t>cookbook's </a:t>
            </a:r>
            <a:r>
              <a:rPr lang="en-US" dirty="0" smtClean="0"/>
              <a:t>'setup'</a:t>
            </a:r>
            <a:r>
              <a:rPr lang="en-US" baseline="0" dirty="0" smtClean="0"/>
              <a:t> r</a:t>
            </a:r>
            <a:r>
              <a:rPr lang="en-US" dirty="0" smtClean="0"/>
              <a:t>ecipe</a:t>
            </a:r>
            <a:r>
              <a:rPr lang="en-US" dirty="0" smtClean="0"/>
              <a: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2739147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example,</a:t>
            </a:r>
            <a:r>
              <a:rPr lang="en-US" baseline="0" dirty="0" smtClean="0"/>
              <a:t> </a:t>
            </a:r>
            <a:r>
              <a:rPr lang="en-US" dirty="0" smtClean="0"/>
              <a:t>we are including the </a:t>
            </a:r>
            <a:r>
              <a:rPr lang="uk-UA" dirty="0" smtClean="0"/>
              <a:t>'</a:t>
            </a:r>
            <a:r>
              <a:rPr lang="en-US" dirty="0" smtClean="0"/>
              <a:t>apache</a:t>
            </a:r>
            <a:r>
              <a:rPr lang="uk-UA" dirty="0" smtClean="0"/>
              <a:t>'</a:t>
            </a:r>
            <a:r>
              <a:rPr lang="en-US" dirty="0" smtClean="0"/>
              <a:t> </a:t>
            </a:r>
            <a:r>
              <a:rPr lang="en-US" dirty="0" smtClean="0"/>
              <a:t>cookbook's </a:t>
            </a:r>
            <a:r>
              <a:rPr lang="uk-UA" dirty="0" smtClean="0"/>
              <a:t>'</a:t>
            </a:r>
            <a:r>
              <a:rPr lang="en-US" dirty="0" smtClean="0"/>
              <a:t>server</a:t>
            </a:r>
            <a:r>
              <a:rPr lang="uk-UA" dirty="0" smtClean="0"/>
              <a:t>'</a:t>
            </a:r>
            <a:r>
              <a:rPr lang="en-US" dirty="0" smtClean="0"/>
              <a:t> </a:t>
            </a:r>
            <a:r>
              <a:rPr lang="en-US" dirty="0" smtClean="0"/>
              <a:t>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07367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use the 'chef-client' command to apply recipes, include a recipe within another recipe and update a cookbook.</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interested in having the default recipe for our workstation cookbook run the contents of the setup recipe.</a:t>
            </a:r>
          </a:p>
          <a:p>
            <a:endParaRPr lang="en-US" dirty="0" smtClean="0"/>
          </a:p>
          <a:p>
            <a:r>
              <a:rPr lang="en-US" dirty="0" smtClean="0"/>
              <a:t>Within the default recipe,</a:t>
            </a:r>
            <a:r>
              <a:rPr lang="en-US" baseline="0" dirty="0" smtClean="0"/>
              <a:t> </a:t>
            </a:r>
            <a:r>
              <a:rPr lang="en-US" dirty="0" smtClean="0"/>
              <a:t>define the `include_recipe` method and provide one parameter, which is the name of our</a:t>
            </a:r>
            <a:r>
              <a:rPr lang="en-US" baseline="0" dirty="0" smtClean="0"/>
              <a:t> recipe as it appears within a run list: </a:t>
            </a:r>
            <a:r>
              <a:rPr lang="en-US" baseline="0" dirty="0" err="1" smtClean="0"/>
              <a:t>cookbook_name</a:t>
            </a:r>
            <a:r>
              <a:rPr lang="en-US" baseline="0" dirty="0" smtClean="0"/>
              <a:t>::</a:t>
            </a:r>
            <a:r>
              <a:rPr lang="en-US" baseline="0" dirty="0" err="1" smtClean="0"/>
              <a:t>recipe_name</a:t>
            </a:r>
            <a:r>
              <a:rPr lang="en-US" baseline="0" dirty="0" smtClean="0"/>
              <a:t>.</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5427265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 'chef-client' to locally apply the cookbook named workstation. This will load your workstation cookbook's default recipe, which in turn loads the workstation cookbook's setup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2268439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a:t>
            </a:r>
            <a:r>
              <a:rPr lang="en-US" baseline="0" dirty="0" smtClean="0"/>
              <a:t> everything working it is time to commit the latest changes.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417628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you will</a:t>
            </a:r>
            <a:r>
              <a:rPr lang="en-US" baseline="0" dirty="0" smtClean="0"/>
              <a:t> </a:t>
            </a:r>
            <a:r>
              <a:rPr lang="en-US" dirty="0" smtClean="0"/>
              <a:t>update the apache cookbook's default recipe to include the apache cookbook's recipe named server.</a:t>
            </a:r>
          </a:p>
          <a:p>
            <a:endParaRPr lang="en-US" sz="1200" kern="1200" dirty="0" smtClean="0">
              <a:solidFill>
                <a:schemeClr val="tx1"/>
              </a:solidFill>
              <a:latin typeface="Arial" panose="020B0604020202020204" pitchFamily="34" charset="0"/>
              <a:ea typeface="+mn-ea"/>
              <a:cs typeface="Arial" panose="020B0604020202020204" pitchFamily="34" charset="0"/>
            </a:endParaRPr>
          </a:p>
          <a:p>
            <a:endParaRPr lang="en-US" sz="1200" kern="1200" dirty="0" smtClean="0">
              <a:solidFill>
                <a:schemeClr val="tx1"/>
              </a:solidFill>
              <a:latin typeface="Arial" panose="020B0604020202020204" pitchFamily="34" charset="0"/>
              <a:ea typeface="+mn-ea"/>
              <a:cs typeface="Arial" panose="020B0604020202020204" pitchFamily="34" charset="0"/>
            </a:endParaRPr>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5</a:t>
            </a:r>
            <a:r>
              <a:rPr lang="en-US" sz="1200" kern="1200" baseline="0" dirty="0" smtClean="0">
                <a:solidFill>
                  <a:schemeClr val="tx1"/>
                </a:solidFill>
                <a:latin typeface="Arial" panose="020B0604020202020204" pitchFamily="34" charset="0"/>
                <a:ea typeface="+mn-ea"/>
                <a:cs typeface="Arial" panose="020B0604020202020204" pitchFamily="34" charset="0"/>
              </a:rPr>
              <a:t> </a:t>
            </a:r>
            <a:r>
              <a:rPr lang="en-US" sz="1200" kern="1200" dirty="0" smtClean="0">
                <a:solidFill>
                  <a:schemeClr val="tx1"/>
                </a:solidFill>
                <a:latin typeface="Arial" panose="020B0604020202020204" pitchFamily="34" charset="0"/>
                <a:ea typeface="+mn-ea"/>
                <a:cs typeface="Arial" panose="020B0604020202020204" pitchFamily="34" charset="0"/>
              </a:rPr>
              <a:t>minutes to complete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125342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interested in having the default recipe for our apache cookbook run the contents of the server recipe.</a:t>
            </a:r>
          </a:p>
          <a:p>
            <a:endParaRPr lang="en-US" dirty="0" smtClean="0"/>
          </a:p>
          <a:p>
            <a:r>
              <a:rPr lang="en-US" dirty="0" smtClean="0"/>
              <a:t>Within the default recipe,</a:t>
            </a:r>
            <a:r>
              <a:rPr lang="en-US" baseline="0" dirty="0" smtClean="0"/>
              <a:t> </a:t>
            </a:r>
            <a:r>
              <a:rPr lang="en-US" dirty="0" smtClean="0"/>
              <a:t>define the `</a:t>
            </a:r>
            <a:r>
              <a:rPr lang="en-US" dirty="0" err="1" smtClean="0"/>
              <a:t>include_recipe</a:t>
            </a:r>
            <a:r>
              <a:rPr lang="en-US" dirty="0" smtClean="0"/>
              <a:t>` method and provide one parameter, which is the name of our</a:t>
            </a:r>
            <a:r>
              <a:rPr lang="en-US" baseline="0" dirty="0" smtClean="0"/>
              <a:t> recipe as it appears within a run list: </a:t>
            </a:r>
            <a:r>
              <a:rPr lang="en-US" baseline="0" dirty="0" err="1" smtClean="0"/>
              <a:t>cookbook_name</a:t>
            </a:r>
            <a:r>
              <a:rPr lang="en-US" baseline="0" dirty="0" smtClean="0"/>
              <a:t>::</a:t>
            </a:r>
            <a:r>
              <a:rPr lang="en-US" baseline="0" dirty="0" err="1" smtClean="0"/>
              <a:t>recipe_name</a:t>
            </a:r>
            <a:r>
              <a:rPr lang="en-US" baseline="0" dirty="0" smtClean="0"/>
              <a: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1124696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Use 'chef-client' to locally apply the cookbook named apache. This will load your apache cookbook's default recipe, which in turn loads the apache cookbook's server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5219670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a:t>
            </a:r>
            <a:r>
              <a:rPr lang="en-US" baseline="0" dirty="0" smtClean="0"/>
              <a:t> everything working it is time to commit the latest changes.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417628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chef-client, local mode, run lists, and include_recipe.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41197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'chef-apply' is valuable tool for exploring resources within recipes without having to wrestle with all the folders and files associated with cookbooks. For the remainder of the modules we will not return to using 'chef-apply'. In the future you will most likely be using 'chef-client'. You may return to 'chef-apply' in your adventures when you find yourself wanting to test out an idea for a new recipe on a new platform or platform version. The speed of the tool is valuable.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473834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the ChefDK, we package another tool that is called 'chef-client'.</a:t>
            </a:r>
          </a:p>
          <a:p>
            <a:endParaRPr lang="en-US" dirty="0" smtClean="0"/>
          </a:p>
          <a:p>
            <a:r>
              <a:rPr lang="en-US" dirty="0" smtClean="0"/>
              <a:t>'chef-client' is a command-line application that can be used to apply a recipe or multiple recipes. It also has the ability to communicate with a Chef server – a concept we will talk about in another section. For now think of the Chef Server as a central, artifact repository where</a:t>
            </a:r>
            <a:r>
              <a:rPr lang="en-US" baseline="0" dirty="0" smtClean="0"/>
              <a:t> </a:t>
            </a:r>
            <a:r>
              <a:rPr lang="en-US" dirty="0" smtClean="0"/>
              <a:t>we will later store our cookbooks.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5097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 the a run list of recipes. In this case we are applying one recipe and that is the setup recipe within our workstation cookbook.</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Instructor Note: These commands if executed by a learner at this point will not work. These are being displayed solely as demonstration.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6937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a:t>
            </a:r>
            <a:r>
              <a:rPr lang="en-US" baseline="0" dirty="0" smtClean="0"/>
              <a:t> </a:t>
            </a:r>
            <a:r>
              <a:rPr lang="en-US" dirty="0" smtClean="0"/>
              <a:t>the server recipe within our apache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149292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 two recipes</a:t>
            </a:r>
            <a:r>
              <a:rPr lang="en-US" baseline="0" dirty="0" smtClean="0"/>
              <a:t> -- t</a:t>
            </a:r>
            <a:r>
              <a:rPr lang="en-US" dirty="0" smtClean="0"/>
              <a:t>he setup recipe from the workstation cookbook and the server recipe within our apache cookbook.</a:t>
            </a:r>
          </a:p>
          <a:p>
            <a:endParaRPr lang="en-US" dirty="0" smtClean="0"/>
          </a:p>
          <a:p>
            <a:r>
              <a:rPr lang="en-US" dirty="0" smtClean="0"/>
              <a:t>Instructor Note: The</a:t>
            </a:r>
            <a:r>
              <a:rPr lang="en-US" baseline="0" dirty="0" smtClean="0"/>
              <a:t> command given here includes the backslash '\'. That allows you to specify multiple lines within a terminal. Because of the character limitation of slides it is included to make the command more clear to the learner.</a:t>
            </a:r>
          </a:p>
          <a:p>
            <a:endParaRPr lang="en-US" baseline="0" dirty="0" smtClean="0"/>
          </a:p>
          <a:p>
            <a:r>
              <a:rPr lang="en-US" dirty="0" smtClean="0"/>
              <a:t>Instructor Note: It is important to note that</a:t>
            </a:r>
            <a:r>
              <a:rPr lang="en-US" baseline="0" dirty="0" smtClean="0"/>
              <a:t> </a:t>
            </a:r>
            <a:r>
              <a:rPr lang="en-US" dirty="0" smtClean="0"/>
              <a:t>when specifying a run list,</a:t>
            </a:r>
            <a:r>
              <a:rPr lang="en-US" baseline="0" dirty="0" smtClean="0"/>
              <a:t> </a:t>
            </a:r>
            <a:r>
              <a:rPr lang="en-US" dirty="0" smtClean="0"/>
              <a:t>recipes defined within it that are separated with a comma should NOT have a space after the comma</a:t>
            </a:r>
            <a:r>
              <a:rPr lang="en-US" baseline="0" dirty="0" smtClean="0"/>
              <a:t> or it w</a:t>
            </a:r>
            <a:r>
              <a:rPr lang="en-US" dirty="0" smtClean="0"/>
              <a:t>ill create an error.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391904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Applying recipes </a:t>
            </a:r>
            <a:r>
              <a:rPr lang="en-US" b="0" dirty="0" smtClean="0"/>
              <a:t>with 'chef-client' is different than 'chef-apply' and that is because chef-client's default behavior is to communicate with a Chef server. So we use the '--local-mode' flag to ask 'chef-client' to look for the cookbooks locally.</a:t>
            </a:r>
            <a:endParaRPr lang="en-US" b="0"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352273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we apply a recipe </a:t>
            </a:r>
            <a:r>
              <a:rPr lang="en-US" b="0" dirty="0" smtClean="0"/>
              <a:t>with 'chef-client',</a:t>
            </a:r>
            <a:r>
              <a:rPr lang="en-US" b="0" baseline="0" dirty="0" smtClean="0"/>
              <a:t> </a:t>
            </a:r>
            <a:r>
              <a:rPr lang="en-US" dirty="0" smtClean="0"/>
              <a:t>we define a run list. This is an ordered list of recipes that we want to apply to the system. When you define a recipe from a cookbook on the run list, there is a particular convention:</a:t>
            </a:r>
          </a:p>
          <a:p>
            <a:endParaRPr lang="en-US"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dirty="0" smtClean="0">
                <a:latin typeface="Courier New" panose="02070309020205020404" pitchFamily="49" charset="0"/>
                <a:cs typeface="Courier New" panose="02070309020205020404" pitchFamily="49" charset="0"/>
              </a:rPr>
              <a:t>"recipe[COOKBOOK::RECIPE]</a:t>
            </a:r>
            <a:r>
              <a:rPr lang="en-US" baseline="0" dirty="0" smtClean="0">
                <a:latin typeface="Arial" panose="020B0604020202020204" pitchFamily="34" charset="0"/>
                <a:cs typeface="+mn-cs"/>
              </a:rPr>
              <a:t>"</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latin typeface="Arial" panose="020B0604020202020204" pitchFamily="34" charset="0"/>
              <a:cs typeface="+mn-cs"/>
            </a:endParaRPr>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latin typeface="Arial" panose="020B0604020202020204" pitchFamily="34" charset="0"/>
                <a:cs typeface="+mn-cs"/>
              </a:rPr>
              <a:t>COOKBOOK means the name of the Cookbook.</a:t>
            </a:r>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latin typeface="Arial" panose="020B0604020202020204" pitchFamily="34" charset="0"/>
                <a:cs typeface="+mn-cs"/>
              </a:rPr>
              <a:t>RECIPE means the name of the Recipe without the Ruby file extension.</a:t>
            </a:r>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86120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emf"/></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5.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7.xml.rels><?xml version="1.0" encoding="UTF-8" standalone="yes"?>
<Relationships xmlns="http://schemas.openxmlformats.org/package/2006/relationships"><Relationship Id="rId1" Type="http://schemas.openxmlformats.org/officeDocument/2006/relationships/themeOverride" Target="../theme/themeOverride12.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29.xml.rels><?xml version="1.0" encoding="UTF-8" standalone="yes"?>
<Relationships xmlns="http://schemas.openxmlformats.org/package/2006/relationships"><Relationship Id="rId1" Type="http://schemas.openxmlformats.org/officeDocument/2006/relationships/themeOverride" Target="../theme/themeOverride13.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7" y="1337150"/>
            <a:ext cx="14332405" cy="566391"/>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4267">
                <a:solidFill>
                  <a:srgbClr val="3E4346"/>
                </a:solidFill>
                <a:latin typeface="Courier New" panose="02070309020205020404" pitchFamily="49" charset="0"/>
                <a:cs typeface="Courier New" panose="02070309020205020404" pitchFamily="49" charset="0"/>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3"/>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1" y="304800"/>
            <a:ext cx="14337079" cy="827577"/>
          </a:xfrm>
        </p:spPr>
        <p:txBody>
          <a:bodyPr/>
          <a:lstStyle>
            <a:lvl1pPr>
              <a:defRPr sz="5867"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20" tIns="121920" rIns="121920" bIns="121920"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5716897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Tree>
    <p:extLst>
      <p:ext uri="{BB962C8B-B14F-4D97-AF65-F5344CB8AC3E}">
        <p14:creationId xmlns:p14="http://schemas.microsoft.com/office/powerpoint/2010/main" val="2988817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9750927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6" name="Straight Connector 5"/>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959892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pic>
        <p:nvPicPr>
          <p:cNvPr id="22" name="Picture 21"/>
          <p:cNvPicPr>
            <a:picLocks noChangeAspect="1"/>
          </p:cNvPicPr>
          <p:nvPr userDrawn="1"/>
        </p:nvPicPr>
        <p:blipFill>
          <a:blip r:embed="rId2"/>
          <a:stretch>
            <a:fillRect/>
          </a:stretch>
        </p:blipFill>
        <p:spPr>
          <a:xfrm>
            <a:off x="13101851" y="955744"/>
            <a:ext cx="2635015" cy="2122653"/>
          </a:xfrm>
          <a:prstGeom prst="rect">
            <a:avLst/>
          </a:prstGeom>
        </p:spPr>
      </p:pic>
    </p:spTree>
    <p:extLst>
      <p:ext uri="{BB962C8B-B14F-4D97-AF65-F5344CB8AC3E}">
        <p14:creationId xmlns:p14="http://schemas.microsoft.com/office/powerpoint/2010/main" val="22429189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749461"/>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75963930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556858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5951611"/>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39349776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0" y="488145"/>
            <a:ext cx="12871673"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GE</a:t>
            </a:r>
            <a:endParaRPr lang="en-US" sz="9600"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Group</a:t>
            </a:r>
            <a:r>
              <a:rPr lang="en-US" sz="3200" b="1" baseline="0" dirty="0" smtClean="0"/>
              <a:t> Exercise </a:t>
            </a:r>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606818" y="551454"/>
            <a:ext cx="2283164" cy="2315320"/>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79522" y="482873"/>
            <a:ext cx="2011959" cy="2011959"/>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30" Type="http://schemas.openxmlformats.org/officeDocument/2006/relationships/theme" Target="../theme/theme1.xml"/><Relationship Id="rId31"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31"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6" r:id="rId10"/>
    <p:sldLayoutId id="2147483764" r:id="rId11"/>
    <p:sldLayoutId id="2147483780" r:id="rId12"/>
    <p:sldLayoutId id="2147483766" r:id="rId13"/>
    <p:sldLayoutId id="2147483779" r:id="rId14"/>
    <p:sldLayoutId id="2147483767" r:id="rId15"/>
    <p:sldLayoutId id="2147483723" r:id="rId16"/>
    <p:sldLayoutId id="2147483795" r:id="rId17"/>
    <p:sldLayoutId id="2147483801" r:id="rId18"/>
    <p:sldLayoutId id="2147483802" r:id="rId19"/>
    <p:sldLayoutId id="2147483804" r:id="rId20"/>
    <p:sldLayoutId id="2147483805" r:id="rId21"/>
    <p:sldLayoutId id="2147483806" r:id="rId22"/>
    <p:sldLayoutId id="2147483807" r:id="rId23"/>
    <p:sldLayoutId id="2147483808" r:id="rId24"/>
    <p:sldLayoutId id="2147483809" r:id="rId25"/>
    <p:sldLayoutId id="2147483810" r:id="rId26"/>
    <p:sldLayoutId id="2147483811" r:id="rId27"/>
    <p:sldLayoutId id="2147483812" r:id="rId28"/>
    <p:sldLayoutId id="2147483813" r:id="rId29"/>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chef-client</a:t>
            </a:r>
            <a:endParaRPr lang="en-US" dirty="0"/>
          </a:p>
        </p:txBody>
      </p:sp>
      <p:sp>
        <p:nvSpPr>
          <p:cNvPr id="3" name="Subtitle 2"/>
          <p:cNvSpPr>
            <a:spLocks noGrp="1"/>
          </p:cNvSpPr>
          <p:nvPr>
            <p:ph type="subTitle" idx="1"/>
          </p:nvPr>
        </p:nvSpPr>
        <p:spPr bwMode="auto"/>
        <p:txBody>
          <a:bodyPr/>
          <a:lstStyle/>
          <a:p>
            <a:r>
              <a:rPr lang="en-US" dirty="0"/>
              <a:t>Applying </a:t>
            </a:r>
            <a:r>
              <a:rPr lang="en-US" dirty="0" smtClean="0"/>
              <a:t>Recipes </a:t>
            </a:r>
            <a:r>
              <a:rPr lang="en-US" dirty="0"/>
              <a:t>from </a:t>
            </a:r>
            <a:r>
              <a:rPr lang="en-US" dirty="0" smtClean="0"/>
              <a:t>Cookbooks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38056624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sz="quarter" idx="10"/>
          </p:nvPr>
        </p:nvSpPr>
        <p:spPr>
          <a:xfrm>
            <a:off x="1121104" y="2315963"/>
            <a:ext cx="14423693" cy="2155972"/>
          </a:xfrm>
        </p:spPr>
        <p:txBody>
          <a:bodyPr/>
          <a:lstStyle/>
          <a:p>
            <a:endParaRPr lang="en-US" dirty="0"/>
          </a:p>
        </p:txBody>
      </p:sp>
      <p:sp>
        <p:nvSpPr>
          <p:cNvPr id="3" name="Title 2"/>
          <p:cNvSpPr>
            <a:spLocks noGrp="1"/>
          </p:cNvSpPr>
          <p:nvPr>
            <p:ph type="title"/>
          </p:nvPr>
        </p:nvSpPr>
        <p:spPr/>
        <p:txBody>
          <a:bodyPr/>
          <a:lstStyle/>
          <a:p>
            <a:r>
              <a:rPr lang="en-US" dirty="0" smtClean="0"/>
              <a:t>Group Exercise: Return Home </a:t>
            </a:r>
            <a:r>
              <a:rPr lang="en-US" dirty="0"/>
              <a:t>F</a:t>
            </a:r>
            <a:r>
              <a:rPr lang="en-US" dirty="0" smtClean="0"/>
              <a:t>irst</a:t>
            </a:r>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
        <p:nvSpPr>
          <p:cNvPr id="9" name="Footer Placeholder 8"/>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9"/>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24919719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[2015-09-15T14:52:45+00:00] WARN: No config file found or specified on command line, using command line options.</a:t>
            </a:r>
          </a:p>
          <a:p>
            <a:r>
              <a:rPr lang="en-US" dirty="0"/>
              <a:t>[2015-09-15T14:52:45+00:00] WARN: No cookbooks directory found at or above current directory.  Assuming /home/chef.</a:t>
            </a:r>
          </a:p>
          <a:p>
            <a:r>
              <a:rPr lang="en-US" dirty="0"/>
              <a:t>Starting Chef Client, version 12.3.0</a:t>
            </a:r>
          </a:p>
          <a:p>
            <a:r>
              <a:rPr lang="en-US" dirty="0"/>
              <a:t>resolving cookbooks for run list: ["apache::server"]</a:t>
            </a:r>
          </a:p>
          <a:p>
            <a:endParaRPr lang="en-US" dirty="0"/>
          </a:p>
          <a:p>
            <a:r>
              <a:rPr lang="en-US" dirty="0"/>
              <a:t>================================================================================</a:t>
            </a:r>
          </a:p>
          <a:p>
            <a:r>
              <a:rPr lang="en-US" dirty="0"/>
              <a:t>Error Resolving Cookbooks for Run List:</a:t>
            </a:r>
          </a:p>
          <a:p>
            <a:r>
              <a:rPr lang="en-US" dirty="0"/>
              <a:t>================================================================================</a:t>
            </a:r>
          </a:p>
          <a:p>
            <a:endParaRPr lang="en-US" dirty="0"/>
          </a:p>
          <a:p>
            <a:r>
              <a:rPr lang="en-US" dirty="0"/>
              <a:t>Missing Cookbooks:</a:t>
            </a:r>
          </a:p>
          <a:p>
            <a:r>
              <a:rPr lang="en-US" dirty="0" smtClean="0"/>
              <a:t>------------------</a:t>
            </a:r>
            <a:endParaRPr lang="en-US" dirty="0"/>
          </a:p>
        </p:txBody>
      </p:sp>
      <p:sp>
        <p:nvSpPr>
          <p:cNvPr id="3" name="Title 2"/>
          <p:cNvSpPr>
            <a:spLocks noGrp="1"/>
          </p:cNvSpPr>
          <p:nvPr>
            <p:ph type="title"/>
          </p:nvPr>
        </p:nvSpPr>
        <p:spPr/>
        <p:txBody>
          <a:bodyPr>
            <a:normAutofit/>
          </a:bodyPr>
          <a:lstStyle/>
          <a:p>
            <a:r>
              <a:rPr lang="en-US" sz="4800" dirty="0" smtClean="0"/>
              <a:t>GE: </a:t>
            </a:r>
            <a:r>
              <a:rPr lang="en-US" sz="4800" dirty="0"/>
              <a:t>Apply </a:t>
            </a:r>
            <a:r>
              <a:rPr lang="en-US" sz="4800" dirty="0" smtClean="0"/>
              <a:t>the '</a:t>
            </a:r>
            <a:r>
              <a:rPr lang="en-US" sz="4800" dirty="0" smtClean="0">
                <a:cs typeface="Courier New" panose="02070309020205020404" pitchFamily="49" charset="0"/>
              </a:rPr>
              <a:t>apache::server' </a:t>
            </a:r>
            <a:r>
              <a:rPr lang="en-US" sz="4800" dirty="0"/>
              <a:t>R</a:t>
            </a:r>
            <a:r>
              <a:rPr lang="en-US" sz="4800" dirty="0" smtClean="0"/>
              <a:t>ecipe Locally</a:t>
            </a:r>
            <a:endParaRPr lang="en-US" sz="4800" dirty="0"/>
          </a:p>
        </p:txBody>
      </p:sp>
      <p:sp>
        <p:nvSpPr>
          <p:cNvPr id="4" name="Text Placeholder 3"/>
          <p:cNvSpPr>
            <a:spLocks noGrp="1"/>
          </p:cNvSpPr>
          <p:nvPr>
            <p:ph type="body" sz="quarter" idx="11"/>
          </p:nvPr>
        </p:nvSpPr>
        <p:spPr>
          <a:xfrm>
            <a:off x="1121104" y="1159390"/>
            <a:ext cx="14422528" cy="1076577"/>
          </a:xfrm>
        </p:spPr>
        <p:txBody>
          <a:bodyPr/>
          <a:lstStyle/>
          <a:p>
            <a:r>
              <a:rPr lang="en-US" sz="3100" dirty="0" smtClean="0"/>
              <a:t>$ sudo chef-client --local-mode -r "recipe[apache::server]"</a:t>
            </a:r>
            <a:endParaRPr lang="en-US" sz="3100" dirty="0"/>
          </a:p>
        </p:txBody>
      </p:sp>
      <p:sp>
        <p:nvSpPr>
          <p:cNvPr id="5" name="Rectangle 4"/>
          <p:cNvSpPr/>
          <p:nvPr/>
        </p:nvSpPr>
        <p:spPr bwMode="auto">
          <a:xfrm>
            <a:off x="1142497" y="3131405"/>
            <a:ext cx="14417959" cy="90633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33953220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9599" y="304800"/>
            <a:ext cx="15504543" cy="827577"/>
          </a:xfrm>
        </p:spPr>
        <p:txBody>
          <a:bodyPr>
            <a:normAutofit/>
          </a:bodyPr>
          <a:lstStyle/>
          <a:p>
            <a:r>
              <a:rPr lang="en-US" sz="4800" dirty="0" smtClean="0"/>
              <a:t>GE: Create Cookbooks Dir and Move the Cookbook</a:t>
            </a:r>
            <a:endParaRPr lang="en-US" sz="4800" dirty="0"/>
          </a:p>
        </p:txBody>
      </p:sp>
      <p:sp>
        <p:nvSpPr>
          <p:cNvPr id="4" name="Text Placeholder 3"/>
          <p:cNvSpPr>
            <a:spLocks noGrp="1"/>
          </p:cNvSpPr>
          <p:nvPr>
            <p:ph type="body" sz="quarter" idx="11"/>
          </p:nvPr>
        </p:nvSpPr>
        <p:spPr>
          <a:xfrm>
            <a:off x="1150606" y="1290294"/>
            <a:ext cx="14422528" cy="2074298"/>
          </a:xfrm>
        </p:spPr>
        <p:txBody>
          <a:bodyPr anchor="t"/>
          <a:lstStyle/>
          <a:p>
            <a:r>
              <a:rPr lang="en-US" dirty="0" smtClean="0"/>
              <a:t>$ mkdir cookbooks</a:t>
            </a:r>
            <a:endParaRPr lang="en-US" dirty="0"/>
          </a:p>
          <a:p>
            <a:r>
              <a:rPr lang="en-US" dirty="0" smtClean="0"/>
              <a:t>$ </a:t>
            </a:r>
            <a:r>
              <a:rPr lang="en-US" dirty="0"/>
              <a:t>mv workstation </a:t>
            </a:r>
            <a:r>
              <a:rPr lang="en-US" dirty="0" smtClean="0"/>
              <a:t>cookbooks</a:t>
            </a:r>
          </a:p>
          <a:p>
            <a:r>
              <a:rPr lang="en-US" dirty="0"/>
              <a:t>$ mv apache </a:t>
            </a:r>
            <a:r>
              <a:rPr lang="en-US" dirty="0" smtClean="0"/>
              <a:t>cookbooks</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4233257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300" dirty="0"/>
              <a:t>[2015-09-15T14:54:45+00:00] WARN: No config file found or specified on command line, using command line options.</a:t>
            </a:r>
          </a:p>
          <a:p>
            <a:r>
              <a:rPr lang="en-US" sz="2300" dirty="0"/>
              <a:t>Starting Chef Client, version 12.3.0</a:t>
            </a:r>
          </a:p>
          <a:p>
            <a:r>
              <a:rPr lang="en-US" sz="2300" dirty="0"/>
              <a:t>resolving cookbooks for run list: ["apache::server"]</a:t>
            </a:r>
          </a:p>
          <a:p>
            <a:r>
              <a:rPr lang="en-US" sz="2300" dirty="0"/>
              <a:t>Synchronizing Cookbooks:</a:t>
            </a:r>
          </a:p>
          <a:p>
            <a:r>
              <a:rPr lang="en-US" sz="2300" dirty="0"/>
              <a:t>  - apache</a:t>
            </a:r>
          </a:p>
          <a:p>
            <a:r>
              <a:rPr lang="en-US" sz="2300" dirty="0" smtClean="0"/>
              <a:t>Compiling </a:t>
            </a:r>
            <a:r>
              <a:rPr lang="en-US" sz="2300" dirty="0"/>
              <a:t>Cookbooks...</a:t>
            </a:r>
          </a:p>
          <a:p>
            <a:r>
              <a:rPr lang="en-US" sz="2300" dirty="0"/>
              <a:t>Converging 4 resources</a:t>
            </a:r>
          </a:p>
          <a:p>
            <a:r>
              <a:rPr lang="en-US" sz="2300" dirty="0"/>
              <a:t>Recipe: apache::server</a:t>
            </a:r>
          </a:p>
          <a:p>
            <a:r>
              <a:rPr lang="en-US" sz="2300" dirty="0"/>
              <a:t>  * yum_package[httpd] action install (up to date)</a:t>
            </a:r>
          </a:p>
          <a:p>
            <a:r>
              <a:rPr lang="en-US" sz="2300" dirty="0"/>
              <a:t>  * file[/var/www/html/index.html] action create (up to date)</a:t>
            </a:r>
          </a:p>
          <a:p>
            <a:r>
              <a:rPr lang="en-US" sz="2300" dirty="0"/>
              <a:t>  * service[httpd] action enable (up to date</a:t>
            </a:r>
            <a:r>
              <a:rPr lang="en-US" sz="2300" dirty="0" smtClean="0"/>
              <a:t>)</a:t>
            </a:r>
            <a:endParaRPr lang="en-US" sz="2300" dirty="0"/>
          </a:p>
        </p:txBody>
      </p:sp>
      <p:sp>
        <p:nvSpPr>
          <p:cNvPr id="3" name="Title 2"/>
          <p:cNvSpPr>
            <a:spLocks noGrp="1"/>
          </p:cNvSpPr>
          <p:nvPr>
            <p:ph type="title"/>
          </p:nvPr>
        </p:nvSpPr>
        <p:spPr/>
        <p:txBody>
          <a:bodyPr>
            <a:normAutofit/>
          </a:bodyPr>
          <a:lstStyle/>
          <a:p>
            <a:r>
              <a:rPr lang="en-US" sz="6000" dirty="0" smtClean="0"/>
              <a:t>GE: Apply </a:t>
            </a:r>
            <a:r>
              <a:rPr lang="en-US" sz="6000" dirty="0"/>
              <a:t>the </a:t>
            </a:r>
            <a:r>
              <a:rPr lang="en-US" sz="6000" dirty="0" smtClean="0"/>
              <a:t>Cookbook </a:t>
            </a:r>
            <a:r>
              <a:rPr lang="en-US" sz="6000" dirty="0"/>
              <a:t>R</a:t>
            </a:r>
            <a:r>
              <a:rPr lang="en-US" sz="6000" dirty="0" smtClean="0"/>
              <a:t>ecipe </a:t>
            </a:r>
            <a:r>
              <a:rPr lang="en-US" sz="6000" dirty="0"/>
              <a:t>L</a:t>
            </a:r>
            <a:r>
              <a:rPr lang="en-US" sz="6000" dirty="0" smtClean="0"/>
              <a:t>ocally</a:t>
            </a:r>
            <a:endParaRPr lang="en-US" sz="6000" dirty="0"/>
          </a:p>
        </p:txBody>
      </p:sp>
      <p:sp>
        <p:nvSpPr>
          <p:cNvPr id="4" name="Text Placeholder 3"/>
          <p:cNvSpPr>
            <a:spLocks noGrp="1"/>
          </p:cNvSpPr>
          <p:nvPr>
            <p:ph type="body" sz="quarter" idx="11"/>
          </p:nvPr>
        </p:nvSpPr>
        <p:spPr>
          <a:xfrm>
            <a:off x="1121104" y="1159391"/>
            <a:ext cx="14422528" cy="1076576"/>
          </a:xfrm>
        </p:spPr>
        <p:txBody>
          <a:bodyPr/>
          <a:lstStyle/>
          <a:p>
            <a:r>
              <a:rPr lang="en-US" sz="3100" dirty="0" smtClean="0"/>
              <a:t>$ sudo chef-client --local-mode -r "recipe[apache::server]"</a:t>
            </a:r>
            <a:endParaRPr lang="en-US" sz="3100" dirty="0"/>
          </a:p>
        </p:txBody>
      </p:sp>
      <p:sp>
        <p:nvSpPr>
          <p:cNvPr id="5" name="Rectangle 4"/>
          <p:cNvSpPr/>
          <p:nvPr/>
        </p:nvSpPr>
        <p:spPr bwMode="auto">
          <a:xfrm>
            <a:off x="1108305" y="4146906"/>
            <a:ext cx="14417959" cy="44482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2282584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617189" cy="5749461"/>
          </a:xfrm>
        </p:spPr>
        <p:txBody>
          <a:bodyPr/>
          <a:lstStyle/>
          <a:p>
            <a:r>
              <a:rPr lang="en-US" dirty="0"/>
              <a:t>[</a:t>
            </a:r>
            <a:r>
              <a:rPr lang="en-US" sz="2300" dirty="0"/>
              <a:t>2015-09-15T15:15:26+00:00] WARN: No config file found or specified on command line, using command line options.</a:t>
            </a:r>
          </a:p>
          <a:p>
            <a:r>
              <a:rPr lang="en-US" sz="2300" dirty="0"/>
              <a:t>Starting Chef Client, version 12.3.0</a:t>
            </a:r>
          </a:p>
          <a:p>
            <a:r>
              <a:rPr lang="en-US" sz="2300" dirty="0"/>
              <a:t>resolving cookbooks for run list: ["workstation::setup"]</a:t>
            </a:r>
          </a:p>
          <a:p>
            <a:r>
              <a:rPr lang="en-US" sz="2300" dirty="0"/>
              <a:t>Synchronizing Cookbooks:</a:t>
            </a:r>
          </a:p>
          <a:p>
            <a:r>
              <a:rPr lang="en-US" sz="2300" dirty="0"/>
              <a:t>  - workstation</a:t>
            </a:r>
          </a:p>
          <a:p>
            <a:r>
              <a:rPr lang="en-US" sz="2300" dirty="0"/>
              <a:t>Compiling Cookbooks...</a:t>
            </a:r>
          </a:p>
          <a:p>
            <a:r>
              <a:rPr lang="en-US" sz="2300" dirty="0"/>
              <a:t>Converging 6 resources</a:t>
            </a:r>
          </a:p>
          <a:p>
            <a:r>
              <a:rPr lang="en-US" sz="2300" dirty="0"/>
              <a:t>Recipe: workstation::setup</a:t>
            </a:r>
          </a:p>
          <a:p>
            <a:r>
              <a:rPr lang="en-US" sz="2300" dirty="0"/>
              <a:t>  * yum_package[nano] action install (up to date)</a:t>
            </a:r>
          </a:p>
          <a:p>
            <a:r>
              <a:rPr lang="en-US" sz="2300" dirty="0"/>
              <a:t>  * yum_package[vim] action install (up to date)</a:t>
            </a:r>
          </a:p>
          <a:p>
            <a:r>
              <a:rPr lang="en-US" sz="2300" dirty="0"/>
              <a:t>  * yum_package[emacs] action install (up to date</a:t>
            </a:r>
            <a:r>
              <a:rPr lang="en-US" sz="2300" dirty="0" smtClean="0"/>
              <a:t>)</a:t>
            </a:r>
          </a:p>
        </p:txBody>
      </p:sp>
      <p:sp>
        <p:nvSpPr>
          <p:cNvPr id="4" name="Text Placeholder 3"/>
          <p:cNvSpPr>
            <a:spLocks noGrp="1"/>
          </p:cNvSpPr>
          <p:nvPr>
            <p:ph type="body" sz="quarter" idx="11"/>
          </p:nvPr>
        </p:nvSpPr>
        <p:spPr>
          <a:xfrm>
            <a:off x="1121104" y="1214599"/>
            <a:ext cx="14644800" cy="1021368"/>
          </a:xfrm>
        </p:spPr>
        <p:txBody>
          <a:bodyPr/>
          <a:lstStyle/>
          <a:p>
            <a:r>
              <a:rPr lang="en-US" sz="3000" dirty="0"/>
              <a:t>$ sudo chef-client --local-mode -r "recipe[workstation::setup]"</a:t>
            </a:r>
          </a:p>
        </p:txBody>
      </p:sp>
      <p:sp>
        <p:nvSpPr>
          <p:cNvPr id="5" name="Rectangle 4"/>
          <p:cNvSpPr/>
          <p:nvPr/>
        </p:nvSpPr>
        <p:spPr bwMode="auto">
          <a:xfrm>
            <a:off x="1108305" y="4146906"/>
            <a:ext cx="14417959" cy="44482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
        <p:nvSpPr>
          <p:cNvPr id="9" name="Title 2"/>
          <p:cNvSpPr>
            <a:spLocks noGrp="1"/>
          </p:cNvSpPr>
          <p:nvPr>
            <p:ph type="title"/>
          </p:nvPr>
        </p:nvSpPr>
        <p:spPr>
          <a:xfrm>
            <a:off x="609600" y="304800"/>
            <a:ext cx="14935200" cy="827577"/>
          </a:xfrm>
        </p:spPr>
        <p:txBody>
          <a:bodyPr>
            <a:normAutofit/>
          </a:bodyPr>
          <a:lstStyle/>
          <a:p>
            <a:r>
              <a:rPr lang="en-US" sz="6000" dirty="0" smtClean="0"/>
              <a:t>GE: Apply </a:t>
            </a:r>
            <a:r>
              <a:rPr lang="en-US" sz="6000" dirty="0"/>
              <a:t>the </a:t>
            </a:r>
            <a:r>
              <a:rPr lang="en-US" sz="6000" dirty="0" smtClean="0"/>
              <a:t>Cookbook </a:t>
            </a:r>
            <a:r>
              <a:rPr lang="en-US" sz="6000" dirty="0"/>
              <a:t>R</a:t>
            </a:r>
            <a:r>
              <a:rPr lang="en-US" sz="6000" dirty="0" smtClean="0"/>
              <a:t>ecipe </a:t>
            </a:r>
            <a:r>
              <a:rPr lang="en-US" sz="6000" dirty="0"/>
              <a:t>L</a:t>
            </a:r>
            <a:r>
              <a:rPr lang="en-US" sz="6000" dirty="0" smtClean="0"/>
              <a:t>ocally</a:t>
            </a:r>
            <a:endParaRPr lang="en-US" sz="6000" dirty="0"/>
          </a:p>
        </p:txBody>
      </p:sp>
    </p:spTree>
    <p:extLst>
      <p:ext uri="{BB962C8B-B14F-4D97-AF65-F5344CB8AC3E}">
        <p14:creationId xmlns:p14="http://schemas.microsoft.com/office/powerpoint/2010/main" val="36547678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38687" y="2978670"/>
            <a:ext cx="14406110" cy="5112907"/>
          </a:xfrm>
        </p:spPr>
        <p:txBody>
          <a:bodyPr/>
          <a:lstStyle/>
          <a:p>
            <a:r>
              <a:rPr lang="en-US" dirty="0"/>
              <a:t>[2015-09-15T15:17:27+00:00] WARN: No config file found or specified on command line, using command line options.</a:t>
            </a:r>
          </a:p>
          <a:p>
            <a:r>
              <a:rPr lang="en-US" dirty="0"/>
              <a:t>Starting Chef Client, version 12.3.0</a:t>
            </a:r>
          </a:p>
          <a:p>
            <a:r>
              <a:rPr lang="en-US" dirty="0"/>
              <a:t>resolving cookbooks for run list: ["workstation::setup"]</a:t>
            </a:r>
          </a:p>
          <a:p>
            <a:r>
              <a:rPr lang="en-US" dirty="0"/>
              <a:t>Synchronizing Cookbooks:</a:t>
            </a:r>
          </a:p>
          <a:p>
            <a:r>
              <a:rPr lang="en-US" dirty="0"/>
              <a:t>  - workstation</a:t>
            </a:r>
          </a:p>
          <a:p>
            <a:r>
              <a:rPr lang="en-US" dirty="0"/>
              <a:t>Compiling Cookbooks...</a:t>
            </a:r>
          </a:p>
          <a:p>
            <a:endParaRPr lang="en-US" dirty="0"/>
          </a:p>
          <a:p>
            <a:r>
              <a:rPr lang="en-US" dirty="0"/>
              <a:t>Running handlers:</a:t>
            </a:r>
          </a:p>
          <a:p>
            <a:r>
              <a:rPr lang="en-US" dirty="0"/>
              <a:t>[2015-09-15T15:17:30+00:00] ERROR: Running exception handlers</a:t>
            </a:r>
          </a:p>
          <a:p>
            <a:r>
              <a:rPr lang="en-US" dirty="0"/>
              <a:t>Running handlers </a:t>
            </a:r>
            <a:r>
              <a:rPr lang="en-US" dirty="0" smtClean="0"/>
              <a:t>complete</a:t>
            </a:r>
            <a:endParaRPr lang="en-US" dirty="0"/>
          </a:p>
        </p:txBody>
      </p:sp>
      <p:sp>
        <p:nvSpPr>
          <p:cNvPr id="3" name="Title 2"/>
          <p:cNvSpPr>
            <a:spLocks noGrp="1"/>
          </p:cNvSpPr>
          <p:nvPr>
            <p:ph type="title"/>
          </p:nvPr>
        </p:nvSpPr>
        <p:spPr/>
        <p:txBody>
          <a:bodyPr>
            <a:normAutofit/>
          </a:bodyPr>
          <a:lstStyle/>
          <a:p>
            <a:r>
              <a:rPr lang="en-US" sz="6000" dirty="0" smtClean="0"/>
              <a:t>GE: Apply Both Recipes Locally</a:t>
            </a:r>
            <a:endParaRPr lang="en-US" sz="6000" dirty="0"/>
          </a:p>
        </p:txBody>
      </p:sp>
      <p:sp>
        <p:nvSpPr>
          <p:cNvPr id="4" name="Text Placeholder 3"/>
          <p:cNvSpPr>
            <a:spLocks noGrp="1"/>
          </p:cNvSpPr>
          <p:nvPr>
            <p:ph type="body" sz="quarter" idx="11"/>
          </p:nvPr>
        </p:nvSpPr>
        <p:spPr>
          <a:xfrm>
            <a:off x="1121104" y="1337148"/>
            <a:ext cx="14422528" cy="1390107"/>
          </a:xfrm>
        </p:spPr>
        <p:txBody>
          <a:bodyPr/>
          <a:lstStyle/>
          <a:p>
            <a:r>
              <a:rPr lang="en-US" sz="3100" dirty="0" smtClean="0"/>
              <a:t>$ sudo chef-client --local-mode \ -r "recipe[apache::server],recipe[workstation::setup]"</a:t>
            </a:r>
            <a:endParaRPr lang="en-US" sz="31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3539164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02870" y="2496327"/>
            <a:ext cx="10972800" cy="852712"/>
          </a:xfrm>
        </p:spPr>
        <p:txBody>
          <a:bodyPr>
            <a:noAutofit/>
          </a:bodyPr>
          <a:lstStyle/>
          <a:p>
            <a:r>
              <a:rPr lang="en-US" sz="4800" dirty="0">
                <a:cs typeface="Courier New" panose="02070309020205020404" pitchFamily="49" charset="0"/>
              </a:rPr>
              <a:t>-r "recipe[COOKBOOK(::default)]"</a:t>
            </a:r>
          </a:p>
        </p:txBody>
      </p:sp>
      <p:sp>
        <p:nvSpPr>
          <p:cNvPr id="3" name="Subtitle 2"/>
          <p:cNvSpPr>
            <a:spLocks noGrp="1"/>
          </p:cNvSpPr>
          <p:nvPr>
            <p:ph type="subTitle" idx="1"/>
          </p:nvPr>
        </p:nvSpPr>
        <p:spPr>
          <a:xfrm>
            <a:off x="2202871" y="3506118"/>
            <a:ext cx="10974132" cy="3346421"/>
          </a:xfrm>
        </p:spPr>
        <p:txBody>
          <a:bodyPr/>
          <a:lstStyle/>
          <a:p>
            <a:r>
              <a:rPr lang="en-US" dirty="0" smtClean="0"/>
              <a:t>When you are referencing the default recipe within a cookbook you may optionally specify only the name of the cookbook. </a:t>
            </a:r>
          </a:p>
          <a:p>
            <a:endParaRPr lang="en-US" dirty="0"/>
          </a:p>
          <a:p>
            <a:r>
              <a:rPr lang="en-US" dirty="0" smtClean="0">
                <a:latin typeface="+mj-lt"/>
              </a:rPr>
              <a:t>chef-client </a:t>
            </a:r>
            <a:r>
              <a:rPr lang="en-US" dirty="0" smtClean="0"/>
              <a:t>understands that you mean to apply the default recipe from within that cookbook.</a:t>
            </a:r>
            <a:endParaRPr lang="en-US" dirty="0" smtClean="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15482247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include_recipe</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a:t>A recipe can include one (or more) recipes located in </a:t>
            </a:r>
            <a:r>
              <a:rPr lang="en-US" dirty="0" smtClean="0"/>
              <a:t>cookbooks </a:t>
            </a:r>
            <a:r>
              <a:rPr lang="en-US" dirty="0"/>
              <a:t>by using the </a:t>
            </a:r>
            <a:r>
              <a:rPr lang="en-US" dirty="0" smtClean="0">
                <a:latin typeface="+mj-lt"/>
                <a:cs typeface="Courier New" panose="02070309020205020404" pitchFamily="49" charset="0"/>
              </a:rPr>
              <a:t>include_recipe</a:t>
            </a:r>
            <a:r>
              <a:rPr lang="en-US" dirty="0" smtClean="0">
                <a:latin typeface="+mj-lt"/>
              </a:rPr>
              <a:t> </a:t>
            </a:r>
            <a:r>
              <a:rPr lang="en-US" dirty="0" smtClean="0"/>
              <a:t>method</a:t>
            </a:r>
            <a:r>
              <a:rPr lang="en-US" dirty="0"/>
              <a:t>. When a recipe is included, the resources found in that recipe will be inserted (in the same exact order) at the point where the </a:t>
            </a:r>
            <a:r>
              <a:rPr lang="en-US" dirty="0">
                <a:latin typeface="+mj-lt"/>
                <a:cs typeface="Courier New" panose="02070309020205020404" pitchFamily="49" charset="0"/>
              </a:rPr>
              <a:t>include_recipe</a:t>
            </a:r>
            <a:r>
              <a:rPr lang="en-US" dirty="0"/>
              <a:t> keyword is located. </a:t>
            </a:r>
          </a:p>
        </p:txBody>
      </p:sp>
      <p:sp>
        <p:nvSpPr>
          <p:cNvPr id="4" name="Content Placeholder 3"/>
          <p:cNvSpPr>
            <a:spLocks noGrp="1"/>
          </p:cNvSpPr>
          <p:nvPr>
            <p:ph sz="quarter" idx="4294967295"/>
          </p:nvPr>
        </p:nvSpPr>
        <p:spPr>
          <a:xfrm>
            <a:off x="3669213" y="7332456"/>
            <a:ext cx="8917577" cy="554608"/>
          </a:xfrm>
        </p:spPr>
        <p:txBody>
          <a:bodyPr>
            <a:normAutofit fontScale="77500" lnSpcReduction="20000"/>
          </a:bodyPr>
          <a:lstStyle/>
          <a:p>
            <a:r>
              <a:rPr lang="en-US" dirty="0"/>
              <a:t>https://docs.chef.io/recipes.html#include-recipes</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42758798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Including a Recipe</a:t>
            </a:r>
            <a:endParaRPr lang="en-US" dirty="0"/>
          </a:p>
        </p:txBody>
      </p:sp>
      <p:sp>
        <p:nvSpPr>
          <p:cNvPr id="3" name="Content Placeholder 2"/>
          <p:cNvSpPr>
            <a:spLocks noGrp="1"/>
          </p:cNvSpPr>
          <p:nvPr>
            <p:ph sz="quarter" idx="10"/>
          </p:nvPr>
        </p:nvSpPr>
        <p:spPr/>
        <p:txBody>
          <a:bodyPr/>
          <a:lstStyle/>
          <a:p>
            <a:r>
              <a:rPr lang="en-US" dirty="0" err="1" smtClean="0"/>
              <a:t>include_recipe</a:t>
            </a:r>
            <a:r>
              <a:rPr lang="en-US" dirty="0" smtClean="0"/>
              <a:t> </a:t>
            </a:r>
            <a:r>
              <a:rPr lang="uk-UA" dirty="0" smtClean="0"/>
              <a:t>'</a:t>
            </a:r>
            <a:r>
              <a:rPr lang="en-US" dirty="0" smtClean="0"/>
              <a:t>workstation</a:t>
            </a:r>
            <a:r>
              <a:rPr lang="en-US" dirty="0" smtClean="0"/>
              <a:t>::</a:t>
            </a:r>
            <a:r>
              <a:rPr lang="en-US" dirty="0" smtClean="0"/>
              <a:t>setup</a:t>
            </a:r>
            <a:r>
              <a:rPr lang="uk-UA" dirty="0" smtClean="0"/>
              <a:t>'</a:t>
            </a:r>
            <a:endParaRPr lang="en-US" dirty="0"/>
          </a:p>
        </p:txBody>
      </p:sp>
      <p:sp>
        <p:nvSpPr>
          <p:cNvPr id="4" name="Content Placeholder 3"/>
          <p:cNvSpPr>
            <a:spLocks noGrp="1"/>
          </p:cNvSpPr>
          <p:nvPr>
            <p:ph sz="quarter" idx="12"/>
          </p:nvPr>
        </p:nvSpPr>
        <p:spPr/>
        <p:txBody>
          <a:bodyPr/>
          <a:lstStyle/>
          <a:p>
            <a:r>
              <a:rPr lang="en-US" dirty="0" smtClean="0"/>
              <a:t>Include the </a:t>
            </a:r>
            <a:r>
              <a:rPr lang="uk-UA" dirty="0" smtClean="0"/>
              <a:t>'</a:t>
            </a:r>
            <a:r>
              <a:rPr lang="en-US" dirty="0" smtClean="0"/>
              <a:t>setup</a:t>
            </a:r>
            <a:r>
              <a:rPr lang="uk-UA" dirty="0" smtClean="0"/>
              <a:t>'</a:t>
            </a:r>
            <a:r>
              <a:rPr lang="en-US" dirty="0" smtClean="0"/>
              <a:t> </a:t>
            </a:r>
            <a:r>
              <a:rPr lang="en-US" dirty="0" smtClean="0"/>
              <a:t>recipe from the </a:t>
            </a:r>
            <a:r>
              <a:rPr lang="uk-UA" dirty="0" smtClean="0"/>
              <a:t>'</a:t>
            </a:r>
            <a:r>
              <a:rPr lang="en-US" dirty="0" smtClean="0"/>
              <a:t>workstation</a:t>
            </a:r>
            <a:r>
              <a:rPr lang="uk-UA" dirty="0" smtClean="0"/>
              <a:t>'</a:t>
            </a:r>
            <a:r>
              <a:rPr lang="en-US" dirty="0" smtClean="0"/>
              <a:t> </a:t>
            </a:r>
            <a:r>
              <a:rPr lang="en-US" dirty="0" smtClean="0"/>
              <a:t>cookbook in this recipe</a:t>
            </a:r>
            <a:endParaRPr lang="en-US" dirty="0"/>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1113310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Including a Recipe</a:t>
            </a:r>
            <a:endParaRPr lang="en-US" dirty="0"/>
          </a:p>
        </p:txBody>
      </p:sp>
      <p:sp>
        <p:nvSpPr>
          <p:cNvPr id="3" name="Content Placeholder 2"/>
          <p:cNvSpPr>
            <a:spLocks noGrp="1"/>
          </p:cNvSpPr>
          <p:nvPr>
            <p:ph sz="quarter" idx="10"/>
          </p:nvPr>
        </p:nvSpPr>
        <p:spPr/>
        <p:txBody>
          <a:bodyPr/>
          <a:lstStyle/>
          <a:p>
            <a:r>
              <a:rPr lang="en-US" dirty="0" err="1" smtClean="0"/>
              <a:t>include_recipe</a:t>
            </a:r>
            <a:r>
              <a:rPr lang="en-US" dirty="0" smtClean="0"/>
              <a:t> </a:t>
            </a:r>
            <a:r>
              <a:rPr lang="uk-UA" dirty="0" smtClean="0"/>
              <a:t>'</a:t>
            </a:r>
            <a:r>
              <a:rPr lang="en-US" dirty="0" smtClean="0"/>
              <a:t>apache</a:t>
            </a:r>
            <a:r>
              <a:rPr lang="en-US" dirty="0" smtClean="0"/>
              <a:t>::</a:t>
            </a:r>
            <a:r>
              <a:rPr lang="en-US" dirty="0" smtClean="0"/>
              <a:t>server</a:t>
            </a:r>
            <a:r>
              <a:rPr lang="uk-UA" dirty="0" smtClean="0"/>
              <a:t>'</a:t>
            </a:r>
            <a:endParaRPr lang="en-US" dirty="0"/>
          </a:p>
        </p:txBody>
      </p:sp>
      <p:sp>
        <p:nvSpPr>
          <p:cNvPr id="4" name="Content Placeholder 3"/>
          <p:cNvSpPr>
            <a:spLocks noGrp="1"/>
          </p:cNvSpPr>
          <p:nvPr>
            <p:ph sz="quarter" idx="12"/>
          </p:nvPr>
        </p:nvSpPr>
        <p:spPr/>
        <p:txBody>
          <a:bodyPr/>
          <a:lstStyle/>
          <a:p>
            <a:r>
              <a:rPr lang="en-US" dirty="0" smtClean="0"/>
              <a:t>Include the </a:t>
            </a:r>
            <a:r>
              <a:rPr lang="uk-UA" dirty="0" smtClean="0"/>
              <a:t>'</a:t>
            </a:r>
            <a:r>
              <a:rPr lang="en-US" dirty="0" smtClean="0"/>
              <a:t>server</a:t>
            </a:r>
            <a:r>
              <a:rPr lang="uk-UA" dirty="0" smtClean="0"/>
              <a:t>'</a:t>
            </a:r>
            <a:r>
              <a:rPr lang="en-US" dirty="0" smtClean="0"/>
              <a:t> </a:t>
            </a:r>
            <a:r>
              <a:rPr lang="en-US" dirty="0" smtClean="0"/>
              <a:t>recipe from the </a:t>
            </a:r>
            <a:r>
              <a:rPr lang="uk-UA" dirty="0" smtClean="0"/>
              <a:t>'</a:t>
            </a:r>
            <a:r>
              <a:rPr lang="en-US" dirty="0" smtClean="0"/>
              <a:t>apache</a:t>
            </a:r>
            <a:r>
              <a:rPr lang="uk-UA" dirty="0" smtClean="0"/>
              <a:t>'</a:t>
            </a:r>
            <a:r>
              <a:rPr lang="en-US" dirty="0" smtClean="0"/>
              <a:t> </a:t>
            </a:r>
            <a:r>
              <a:rPr lang="en-US" dirty="0" smtClean="0"/>
              <a:t>cookbook in this recipe</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3683664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 use chef-client to:</a:t>
            </a:r>
          </a:p>
          <a:p>
            <a:pPr marL="1219169" lvl="2" indent="-609585">
              <a:buFont typeface="Wingdings" panose="05000000000000000000" pitchFamily="2" charset="2"/>
              <a:buChar char="Ø"/>
            </a:pPr>
            <a:r>
              <a:rPr lang="en-US" dirty="0"/>
              <a:t>L</a:t>
            </a:r>
            <a:r>
              <a:rPr lang="en-US" dirty="0" smtClean="0"/>
              <a:t>ocally apply a cookbook's recipe</a:t>
            </a:r>
            <a:endParaRPr lang="en-US" dirty="0"/>
          </a:p>
          <a:p>
            <a:pPr marL="1219169" lvl="2" indent="-609585">
              <a:buFont typeface="Wingdings" panose="05000000000000000000" pitchFamily="2" charset="2"/>
              <a:buChar char="Ø"/>
            </a:pPr>
            <a:r>
              <a:rPr lang="en-US" dirty="0"/>
              <a:t>L</a:t>
            </a:r>
            <a:r>
              <a:rPr lang="en-US" dirty="0" smtClean="0"/>
              <a:t>ocally apply multiple cookbooks' recipes</a:t>
            </a:r>
          </a:p>
          <a:p>
            <a:pPr marL="1219169" lvl="2" indent="-609585">
              <a:buFont typeface="Wingdings" panose="05000000000000000000" pitchFamily="2" charset="2"/>
              <a:buChar char="Ø"/>
            </a:pPr>
            <a:r>
              <a:rPr lang="en-US" dirty="0"/>
              <a:t>I</a:t>
            </a:r>
            <a:r>
              <a:rPr lang="en-US" dirty="0" smtClean="0"/>
              <a:t>nclude </a:t>
            </a:r>
            <a:r>
              <a:rPr lang="en-US" dirty="0"/>
              <a:t>a recipe </a:t>
            </a:r>
            <a:r>
              <a:rPr lang="en-US" dirty="0" smtClean="0"/>
              <a:t>from within </a:t>
            </a:r>
            <a:r>
              <a:rPr lang="en-US" dirty="0"/>
              <a:t>another recipe </a:t>
            </a:r>
            <a:endParaRPr lang="en-US" dirty="0" smtClean="0"/>
          </a:p>
          <a:p>
            <a:pPr marL="609584" lvl="2"/>
            <a:endParaRPr lang="en-US" dirty="0" smtClean="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8691707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4400" y="183558"/>
            <a:ext cx="15704494" cy="998250"/>
          </a:xfrm>
        </p:spPr>
        <p:txBody>
          <a:bodyPr>
            <a:normAutofit/>
          </a:bodyPr>
          <a:lstStyle/>
          <a:p>
            <a:r>
              <a:rPr lang="en-US" sz="4800" dirty="0" smtClean="0"/>
              <a:t>GE: The Default </a:t>
            </a:r>
            <a:r>
              <a:rPr lang="en-US" sz="4800" dirty="0"/>
              <a:t>R</a:t>
            </a:r>
            <a:r>
              <a:rPr lang="en-US" sz="4800" dirty="0" smtClean="0"/>
              <a:t>ecipe </a:t>
            </a:r>
            <a:r>
              <a:rPr lang="en-US" sz="4800" dirty="0"/>
              <a:t>I</a:t>
            </a:r>
            <a:r>
              <a:rPr lang="en-US" sz="4800" dirty="0" smtClean="0"/>
              <a:t>ncludes the Setup </a:t>
            </a:r>
            <a:r>
              <a:rPr lang="en-US" sz="4800" dirty="0"/>
              <a:t>R</a:t>
            </a:r>
            <a:r>
              <a:rPr lang="en-US" sz="4800" dirty="0" smtClean="0"/>
              <a:t>ecipe</a:t>
            </a:r>
            <a:endParaRPr lang="en-US" sz="4800" dirty="0"/>
          </a:p>
        </p:txBody>
      </p:sp>
      <p:sp>
        <p:nvSpPr>
          <p:cNvPr id="3" name="Content Placeholder 2"/>
          <p:cNvSpPr>
            <a:spLocks noGrp="1"/>
          </p:cNvSpPr>
          <p:nvPr>
            <p:ph sz="quarter" idx="10"/>
          </p:nvPr>
        </p:nvSpPr>
        <p:spPr/>
        <p:txBody>
          <a:bodyPr/>
          <a:lstStyle/>
          <a:p>
            <a:r>
              <a:rPr lang="en-US" dirty="0"/>
              <a:t>#</a:t>
            </a:r>
          </a:p>
          <a:p>
            <a:r>
              <a:rPr lang="en-US" dirty="0"/>
              <a:t># Cookbook Name:: </a:t>
            </a:r>
            <a:r>
              <a:rPr lang="en-US" dirty="0" smtClean="0"/>
              <a:t>workstation</a:t>
            </a:r>
            <a:endParaRPr lang="en-US" dirty="0"/>
          </a:p>
          <a:p>
            <a:r>
              <a:rPr lang="en-US" dirty="0"/>
              <a:t># Recipe:: default</a:t>
            </a:r>
          </a:p>
          <a:p>
            <a:r>
              <a:rPr lang="en-US" dirty="0"/>
              <a:t>#</a:t>
            </a:r>
          </a:p>
          <a:p>
            <a:r>
              <a:rPr lang="en-US" dirty="0"/>
              <a:t># Copyright (c) 2015 The Authors, All Rights Reserved</a:t>
            </a:r>
            <a:r>
              <a:rPr lang="en-US" dirty="0" smtClean="0"/>
              <a:t>.</a:t>
            </a:r>
          </a:p>
          <a:p>
            <a:endParaRPr lang="en-US" dirty="0"/>
          </a:p>
          <a:p>
            <a:r>
              <a:rPr lang="en-US" dirty="0" err="1" smtClean="0"/>
              <a:t>include_recipe</a:t>
            </a:r>
            <a:r>
              <a:rPr lang="en-US" dirty="0" smtClean="0"/>
              <a:t> </a:t>
            </a:r>
            <a:r>
              <a:rPr lang="uk-UA" dirty="0" smtClean="0"/>
              <a:t>'</a:t>
            </a:r>
            <a:r>
              <a:rPr lang="en-US" dirty="0" smtClean="0"/>
              <a:t>workstation</a:t>
            </a:r>
            <a:r>
              <a:rPr lang="en-US" dirty="0" smtClean="0"/>
              <a:t>::</a:t>
            </a:r>
            <a:r>
              <a:rPr lang="en-US" dirty="0" smtClean="0"/>
              <a:t>setup</a:t>
            </a:r>
            <a:r>
              <a:rPr lang="uk-UA" dirty="0" smtClean="0"/>
              <a:t>'</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~/cookbooks/workstation/recipes/default.rb</a:t>
            </a:r>
            <a:endParaRPr lang="en-US" dirty="0"/>
          </a:p>
        </p:txBody>
      </p:sp>
      <p:sp>
        <p:nvSpPr>
          <p:cNvPr id="8" name="Text Placeholder 7"/>
          <p:cNvSpPr>
            <a:spLocks noGrp="1"/>
          </p:cNvSpPr>
          <p:nvPr>
            <p:ph type="body" sz="quarter" idx="13"/>
          </p:nvPr>
        </p:nvSpPr>
        <p:spPr>
          <a:xfrm>
            <a:off x="1135042" y="6772841"/>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13559784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 </a:t>
            </a:r>
            <a:r>
              <a:rPr lang="en-US" sz="2300" dirty="0"/>
              <a:t>WARN: No config file found or specified on command line, using command line options.</a:t>
            </a:r>
          </a:p>
          <a:p>
            <a:r>
              <a:rPr lang="en-US" sz="2300" dirty="0"/>
              <a:t>Starting Chef Client, version 12.3.0</a:t>
            </a:r>
          </a:p>
          <a:p>
            <a:r>
              <a:rPr lang="en-US" sz="2300" dirty="0"/>
              <a:t>resolving cookbooks for run list: ["workstation"]</a:t>
            </a:r>
          </a:p>
          <a:p>
            <a:r>
              <a:rPr lang="en-US" sz="2300" dirty="0"/>
              <a:t>Synchronizing Cookbooks:</a:t>
            </a:r>
          </a:p>
          <a:p>
            <a:r>
              <a:rPr lang="en-US" sz="2300" dirty="0"/>
              <a:t>  - workstation</a:t>
            </a:r>
          </a:p>
          <a:p>
            <a:r>
              <a:rPr lang="en-US" sz="2300" dirty="0"/>
              <a:t>Compiling Cookbooks...</a:t>
            </a:r>
          </a:p>
          <a:p>
            <a:r>
              <a:rPr lang="en-US" sz="2300" dirty="0"/>
              <a:t>Converging 0 resources</a:t>
            </a:r>
          </a:p>
          <a:p>
            <a:endParaRPr lang="en-US" sz="2300" dirty="0"/>
          </a:p>
          <a:p>
            <a:r>
              <a:rPr lang="en-US" sz="2300" dirty="0"/>
              <a:t>Running handlers:</a:t>
            </a:r>
          </a:p>
          <a:p>
            <a:r>
              <a:rPr lang="en-US" sz="2300" dirty="0"/>
              <a:t>Running handlers complete</a:t>
            </a:r>
          </a:p>
          <a:p>
            <a:r>
              <a:rPr lang="en-US" sz="2300" dirty="0"/>
              <a:t>Chef Client finished, 0/0 resources updated in 3.300489827 seconds</a:t>
            </a:r>
          </a:p>
        </p:txBody>
      </p:sp>
      <p:sp>
        <p:nvSpPr>
          <p:cNvPr id="3" name="Title 2"/>
          <p:cNvSpPr>
            <a:spLocks noGrp="1"/>
          </p:cNvSpPr>
          <p:nvPr>
            <p:ph type="title"/>
          </p:nvPr>
        </p:nvSpPr>
        <p:spPr/>
        <p:txBody>
          <a:bodyPr/>
          <a:lstStyle/>
          <a:p>
            <a:r>
              <a:rPr lang="en-US" dirty="0" smtClean="0"/>
              <a:t>GE: Apply the Cookbook's </a:t>
            </a:r>
            <a:r>
              <a:rPr lang="en-US" dirty="0"/>
              <a:t>D</a:t>
            </a:r>
            <a:r>
              <a:rPr lang="en-US" dirty="0" smtClean="0"/>
              <a:t>efault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sz="3200" dirty="0" smtClean="0"/>
              <a:t>$ sudo chef-client --local-mode -r "recipe[workstation]"</a:t>
            </a:r>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725436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workstation</a:t>
            </a:r>
          </a:p>
          <a:p>
            <a:r>
              <a:rPr lang="en-US" dirty="0" smtClean="0">
                <a:latin typeface="+mj-lt"/>
              </a:rPr>
              <a:t>$ git add .</a:t>
            </a:r>
          </a:p>
          <a:p>
            <a:r>
              <a:rPr lang="en-US" dirty="0" smtClean="0">
                <a:latin typeface="+mj-lt"/>
              </a:rPr>
              <a:t>$ git commit -m "Default recipe includes the setup recipe"</a:t>
            </a:r>
            <a:endParaRPr lang="en-US" dirty="0">
              <a:latin typeface="+mj-lt"/>
            </a:endParaRPr>
          </a:p>
        </p:txBody>
      </p:sp>
    </p:spTree>
    <p:extLst>
      <p:ext uri="{BB962C8B-B14F-4D97-AF65-F5344CB8AC3E}">
        <p14:creationId xmlns:p14="http://schemas.microsoft.com/office/powerpoint/2010/main" val="6405831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35024" y="2496327"/>
            <a:ext cx="12728448" cy="852712"/>
          </a:xfrm>
        </p:spPr>
        <p:txBody>
          <a:bodyPr>
            <a:normAutofit fontScale="90000"/>
          </a:bodyPr>
          <a:lstStyle/>
          <a:p>
            <a:r>
              <a:rPr lang="en-US" dirty="0" smtClean="0"/>
              <a:t>Lab: Update the apache Cookbook</a:t>
            </a:r>
            <a:endParaRPr lang="en-US" dirty="0"/>
          </a:p>
        </p:txBody>
      </p:sp>
      <p:sp>
        <p:nvSpPr>
          <p:cNvPr id="3" name="Subtitle 2"/>
          <p:cNvSpPr>
            <a:spLocks noGrp="1"/>
          </p:cNvSpPr>
          <p:nvPr>
            <p:ph type="subTitle" idx="1"/>
          </p:nvPr>
        </p:nvSpPr>
        <p:spPr>
          <a:xfrm>
            <a:off x="2323639" y="3506117"/>
            <a:ext cx="12247207" cy="4873592"/>
          </a:xfrm>
        </p:spPr>
        <p:txBody>
          <a:bodyPr/>
          <a:lstStyle/>
          <a:p>
            <a:pPr marL="609585" indent="-609585">
              <a:buFont typeface="Wingdings" charset="2"/>
              <a:buChar char="q"/>
            </a:pPr>
            <a:r>
              <a:rPr lang="en-US" sz="3200" dirty="0"/>
              <a:t>Update the </a:t>
            </a:r>
            <a:r>
              <a:rPr lang="en-US" sz="3200" dirty="0" smtClean="0"/>
              <a:t>"apache" cookbook's "default" </a:t>
            </a:r>
            <a:r>
              <a:rPr lang="en-US" sz="3200" dirty="0"/>
              <a:t>recipe </a:t>
            </a:r>
            <a:r>
              <a:rPr lang="en-US" sz="3200" dirty="0" smtClean="0"/>
              <a:t>to:</a:t>
            </a:r>
          </a:p>
          <a:p>
            <a:endParaRPr lang="en-US" sz="3200" dirty="0" smtClean="0">
              <a:solidFill>
                <a:schemeClr val="tx1"/>
              </a:solidFill>
              <a:latin typeface="Courier New" panose="02070309020205020404" pitchFamily="49" charset="0"/>
              <a:cs typeface="Courier New" panose="02070309020205020404" pitchFamily="49" charset="0"/>
            </a:endParaRPr>
          </a:p>
          <a:p>
            <a:r>
              <a:rPr lang="en-US" sz="3200" dirty="0" smtClean="0">
                <a:solidFill>
                  <a:schemeClr val="tx1"/>
                </a:solidFill>
                <a:latin typeface="+mj-lt"/>
                <a:cs typeface="Courier New" panose="02070309020205020404" pitchFamily="49" charset="0"/>
              </a:rPr>
              <a:t>Include </a:t>
            </a:r>
            <a:r>
              <a:rPr lang="en-US" sz="3200" dirty="0">
                <a:solidFill>
                  <a:schemeClr val="tx1"/>
                </a:solidFill>
                <a:latin typeface="+mj-lt"/>
                <a:cs typeface="Courier New" panose="02070309020205020404" pitchFamily="49" charset="0"/>
              </a:rPr>
              <a:t>the </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server</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 </a:t>
            </a:r>
            <a:r>
              <a:rPr lang="en-US" sz="3200" dirty="0">
                <a:solidFill>
                  <a:schemeClr val="tx1"/>
                </a:solidFill>
                <a:latin typeface="+mj-lt"/>
                <a:cs typeface="Courier New" panose="02070309020205020404" pitchFamily="49" charset="0"/>
              </a:rPr>
              <a:t>recipe from the </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apache</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 </a:t>
            </a:r>
            <a:r>
              <a:rPr lang="en-US" sz="3200" dirty="0">
                <a:solidFill>
                  <a:schemeClr val="tx1"/>
                </a:solidFill>
                <a:latin typeface="+mj-lt"/>
                <a:cs typeface="Courier New" panose="02070309020205020404" pitchFamily="49" charset="0"/>
              </a:rPr>
              <a:t>cookbook</a:t>
            </a:r>
          </a:p>
          <a:p>
            <a:endParaRPr lang="en-US" sz="3200" dirty="0" smtClean="0"/>
          </a:p>
          <a:p>
            <a:pPr marL="609585" indent="-609585">
              <a:buFont typeface="Wingdings" charset="2"/>
              <a:buChar char="q"/>
            </a:pPr>
            <a:r>
              <a:rPr lang="en-US" sz="3200" dirty="0" smtClean="0"/>
              <a:t>Run </a:t>
            </a:r>
            <a:r>
              <a:rPr lang="en-US" sz="3200" dirty="0"/>
              <a:t>chef-client and locally apply the run_list: </a:t>
            </a:r>
            <a:r>
              <a:rPr lang="en-US" sz="3200" dirty="0">
                <a:cs typeface="Courier New" panose="02070309020205020404" pitchFamily="49" charset="0"/>
              </a:rPr>
              <a:t>"recipe</a:t>
            </a:r>
            <a:r>
              <a:rPr lang="en-US" sz="3200" dirty="0" smtClean="0">
                <a:cs typeface="Courier New" panose="02070309020205020404" pitchFamily="49" charset="0"/>
              </a:rPr>
              <a:t>[apache]"</a:t>
            </a:r>
          </a:p>
          <a:p>
            <a:pPr marL="609585" indent="-609585">
              <a:buFont typeface="Wingdings" charset="2"/>
              <a:buChar char="q"/>
            </a:pPr>
            <a:endParaRPr lang="en-US" sz="3200" dirty="0" smtClean="0"/>
          </a:p>
          <a:p>
            <a:pPr marL="609585" indent="-609585">
              <a:buFont typeface="Wingdings" charset="2"/>
              <a:buChar char="q"/>
            </a:pPr>
            <a:r>
              <a:rPr lang="en-US" sz="3200" dirty="0" smtClean="0"/>
              <a:t>Commit the changes with version control</a:t>
            </a:r>
            <a:endParaRPr lang="en-US" sz="3200"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285172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800" dirty="0" smtClean="0"/>
              <a:t>Lab: The Default </a:t>
            </a:r>
            <a:r>
              <a:rPr lang="en-US" sz="4800" dirty="0"/>
              <a:t>R</a:t>
            </a:r>
            <a:r>
              <a:rPr lang="en-US" sz="4800" dirty="0" smtClean="0"/>
              <a:t>ecipe </a:t>
            </a:r>
            <a:r>
              <a:rPr lang="en-US" sz="4800" dirty="0"/>
              <a:t>I</a:t>
            </a:r>
            <a:r>
              <a:rPr lang="en-US" sz="4800" dirty="0" smtClean="0"/>
              <a:t>ncludes the Apache </a:t>
            </a:r>
            <a:r>
              <a:rPr lang="en-US" sz="4800" dirty="0"/>
              <a:t>R</a:t>
            </a:r>
            <a:r>
              <a:rPr lang="en-US" sz="4800" dirty="0" smtClean="0"/>
              <a:t>ecipe</a:t>
            </a:r>
            <a:endParaRPr lang="en-US" sz="4800" dirty="0"/>
          </a:p>
        </p:txBody>
      </p:sp>
      <p:sp>
        <p:nvSpPr>
          <p:cNvPr id="3" name="Content Placeholder 2"/>
          <p:cNvSpPr>
            <a:spLocks noGrp="1"/>
          </p:cNvSpPr>
          <p:nvPr>
            <p:ph sz="quarter" idx="10"/>
          </p:nvPr>
        </p:nvSpPr>
        <p:spPr/>
        <p:txBody>
          <a:bodyPr/>
          <a:lstStyle/>
          <a:p>
            <a:r>
              <a:rPr lang="en-US" dirty="0"/>
              <a:t>#</a:t>
            </a:r>
          </a:p>
          <a:p>
            <a:r>
              <a:rPr lang="en-US" dirty="0"/>
              <a:t># Cookbook Name:: </a:t>
            </a:r>
            <a:r>
              <a:rPr lang="en-US" dirty="0" smtClean="0"/>
              <a:t>apache</a:t>
            </a:r>
            <a:endParaRPr lang="en-US" dirty="0"/>
          </a:p>
          <a:p>
            <a:r>
              <a:rPr lang="en-US" dirty="0"/>
              <a:t># Recipe:: default</a:t>
            </a:r>
          </a:p>
          <a:p>
            <a:r>
              <a:rPr lang="en-US" dirty="0"/>
              <a:t>#</a:t>
            </a:r>
          </a:p>
          <a:p>
            <a:r>
              <a:rPr lang="en-US" dirty="0"/>
              <a:t># Copyright (c) 2015 The Authors, All Rights Reserved</a:t>
            </a:r>
            <a:r>
              <a:rPr lang="en-US" dirty="0" smtClean="0"/>
              <a:t>.</a:t>
            </a:r>
          </a:p>
          <a:p>
            <a:endParaRPr lang="en-US" dirty="0"/>
          </a:p>
          <a:p>
            <a:r>
              <a:rPr lang="en-US" dirty="0" err="1" smtClean="0"/>
              <a:t>include_recipe</a:t>
            </a:r>
            <a:r>
              <a:rPr lang="en-US" dirty="0" smtClean="0"/>
              <a:t> </a:t>
            </a:r>
            <a:r>
              <a:rPr lang="uk-UA" dirty="0" smtClean="0"/>
              <a:t>'</a:t>
            </a:r>
            <a:r>
              <a:rPr lang="en-US" dirty="0" smtClean="0"/>
              <a:t>apache</a:t>
            </a:r>
            <a:r>
              <a:rPr lang="en-US" dirty="0" smtClean="0"/>
              <a:t>::</a:t>
            </a:r>
            <a:r>
              <a:rPr lang="en-US" dirty="0" smtClean="0"/>
              <a:t>server</a:t>
            </a:r>
            <a:r>
              <a:rPr lang="uk-UA" dirty="0" smtClean="0"/>
              <a:t>'</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~/cookbooks/apache/recipes/default.rb</a:t>
            </a:r>
            <a:endParaRPr lang="en-US" dirty="0"/>
          </a:p>
        </p:txBody>
      </p:sp>
      <p:sp>
        <p:nvSpPr>
          <p:cNvPr id="8" name="Text Placeholder 7"/>
          <p:cNvSpPr>
            <a:spLocks noGrp="1"/>
          </p:cNvSpPr>
          <p:nvPr>
            <p:ph type="body" sz="quarter" idx="13"/>
          </p:nvPr>
        </p:nvSpPr>
        <p:spPr>
          <a:xfrm>
            <a:off x="1107431" y="6815386"/>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0415050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300" dirty="0"/>
              <a:t>[2015-09-15T15:23:18+00:00] WARN: No config file found or specified on command line, using command line options.</a:t>
            </a:r>
          </a:p>
          <a:p>
            <a:r>
              <a:rPr lang="en-US" sz="2300" dirty="0"/>
              <a:t>Starting Chef Client, version 12.3.0</a:t>
            </a:r>
          </a:p>
          <a:p>
            <a:r>
              <a:rPr lang="en-US" sz="2300" dirty="0"/>
              <a:t>resolving cookbooks for run list: ["apache"]</a:t>
            </a:r>
          </a:p>
          <a:p>
            <a:r>
              <a:rPr lang="en-US" sz="2300" dirty="0"/>
              <a:t>Synchronizing Cookbooks:</a:t>
            </a:r>
          </a:p>
          <a:p>
            <a:r>
              <a:rPr lang="en-US" sz="2300" dirty="0"/>
              <a:t>  - apache</a:t>
            </a:r>
          </a:p>
          <a:p>
            <a:r>
              <a:rPr lang="en-US" sz="2300" dirty="0"/>
              <a:t>Compiling Cookbooks...</a:t>
            </a:r>
          </a:p>
          <a:p>
            <a:r>
              <a:rPr lang="en-US" sz="2300" dirty="0"/>
              <a:t>Converging 0 resources</a:t>
            </a:r>
          </a:p>
          <a:p>
            <a:endParaRPr lang="en-US" sz="2300" dirty="0"/>
          </a:p>
          <a:p>
            <a:r>
              <a:rPr lang="en-US" sz="2300" dirty="0"/>
              <a:t>Running handlers:</a:t>
            </a:r>
          </a:p>
          <a:p>
            <a:r>
              <a:rPr lang="en-US" sz="2300" dirty="0"/>
              <a:t>Running handlers complete</a:t>
            </a:r>
          </a:p>
          <a:p>
            <a:r>
              <a:rPr lang="en-US" sz="2300" dirty="0"/>
              <a:t>Chef Client finished, 0/0 resources updated in 3.310768509 seconds</a:t>
            </a:r>
          </a:p>
          <a:p>
            <a:endParaRPr lang="en-US" sz="2300" dirty="0"/>
          </a:p>
        </p:txBody>
      </p:sp>
      <p:sp>
        <p:nvSpPr>
          <p:cNvPr id="3" name="Title 2"/>
          <p:cNvSpPr>
            <a:spLocks noGrp="1"/>
          </p:cNvSpPr>
          <p:nvPr>
            <p:ph type="title"/>
          </p:nvPr>
        </p:nvSpPr>
        <p:spPr/>
        <p:txBody>
          <a:bodyPr>
            <a:normAutofit/>
          </a:bodyPr>
          <a:lstStyle/>
          <a:p>
            <a:r>
              <a:rPr lang="en-US" dirty="0" smtClean="0"/>
              <a:t>Lab: Applying the apache Default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sz="3200" dirty="0" smtClean="0"/>
              <a:t>$ sudo chef-client --local-mode -r "recipe[apache]"</a:t>
            </a:r>
            <a:endParaRPr lang="en-US" sz="3200" dirty="0"/>
          </a:p>
        </p:txBody>
      </p:sp>
      <p:sp>
        <p:nvSpPr>
          <p:cNvPr id="5" name="Rectangle 4"/>
          <p:cNvSpPr/>
          <p:nvPr/>
        </p:nvSpPr>
        <p:spPr bwMode="auto">
          <a:xfrm>
            <a:off x="1108305" y="4146906"/>
            <a:ext cx="14417959" cy="44482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0812793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apache</a:t>
            </a:r>
          </a:p>
          <a:p>
            <a:r>
              <a:rPr lang="en-US" dirty="0" smtClean="0">
                <a:latin typeface="+mj-lt"/>
              </a:rPr>
              <a:t>$ git add .</a:t>
            </a:r>
          </a:p>
          <a:p>
            <a:r>
              <a:rPr lang="en-US" dirty="0" smtClean="0">
                <a:latin typeface="+mj-lt"/>
              </a:rPr>
              <a:t>$ git commit -m "Default recipe includes the server recipe"</a:t>
            </a:r>
            <a:endParaRPr lang="en-US" dirty="0">
              <a:latin typeface="+mj-lt"/>
            </a:endParaRPr>
          </a:p>
        </p:txBody>
      </p:sp>
    </p:spTree>
    <p:extLst>
      <p:ext uri="{BB962C8B-B14F-4D97-AF65-F5344CB8AC3E}">
        <p14:creationId xmlns:p14="http://schemas.microsoft.com/office/powerpoint/2010/main" val="1087865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Why would you want to apply more than one recipe at a time?</a:t>
            </a:r>
          </a:p>
          <a:p>
            <a:endParaRPr lang="en-US" dirty="0"/>
          </a:p>
          <a:p>
            <a:r>
              <a:rPr lang="en-US" dirty="0" smtClean="0"/>
              <a:t>What are the benefits and drawbacks of using "</a:t>
            </a:r>
            <a:r>
              <a:rPr lang="en-US" dirty="0" err="1" smtClean="0"/>
              <a:t>include_recipe</a:t>
            </a:r>
            <a:r>
              <a:rPr lang="en-US" dirty="0" smtClean="0"/>
              <a:t>" within a recipe?</a:t>
            </a:r>
          </a:p>
          <a:p>
            <a:endParaRPr lang="en-US" dirty="0"/>
          </a:p>
          <a:p>
            <a:r>
              <a:rPr lang="en-US" dirty="0" smtClean="0"/>
              <a:t>Do default values make it easier or harder to learn?</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2495689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Q&amp;A</a:t>
            </a:r>
            <a:endParaRPr lang="en-US" dirty="0">
              <a:cs typeface="Courier New" panose="02070309020205020404" pitchFamily="49" charset="0"/>
            </a:endParaRPr>
          </a:p>
        </p:txBody>
      </p:sp>
      <p:sp>
        <p:nvSpPr>
          <p:cNvPr id="3" name="Subtitle 2"/>
          <p:cNvSpPr>
            <a:spLocks noGrp="1"/>
          </p:cNvSpPr>
          <p:nvPr>
            <p:ph type="subTitle" idx="1"/>
          </p:nvPr>
        </p:nvSpPr>
        <p:spPr>
          <a:xfrm>
            <a:off x="3013753" y="3505071"/>
            <a:ext cx="10974132" cy="4764668"/>
          </a:xfrm>
        </p:spPr>
        <p:txBody>
          <a:bodyPr/>
          <a:lstStyle/>
          <a:p>
            <a:r>
              <a:rPr lang="en-US" dirty="0"/>
              <a:t>What questions can we </a:t>
            </a:r>
            <a:r>
              <a:rPr lang="en-US" dirty="0" smtClean="0"/>
              <a:t>help you answer? </a:t>
            </a:r>
            <a:endParaRPr lang="en-US" dirty="0"/>
          </a:p>
          <a:p>
            <a:endParaRPr lang="en-US" dirty="0"/>
          </a:p>
          <a:p>
            <a:pPr marL="609585" indent="-609585">
              <a:buFont typeface="Arial"/>
              <a:buChar char="•"/>
            </a:pPr>
            <a:r>
              <a:rPr lang="en-US" dirty="0" smtClean="0">
                <a:latin typeface="+mj-lt"/>
                <a:cs typeface="Courier New" panose="02070309020205020404" pitchFamily="49" charset="0"/>
              </a:rPr>
              <a:t>chef-client</a:t>
            </a:r>
          </a:p>
          <a:p>
            <a:pPr marL="609585" indent="-609585">
              <a:buFont typeface="Arial"/>
              <a:buChar char="•"/>
            </a:pPr>
            <a:r>
              <a:rPr lang="en-US" dirty="0" smtClean="0">
                <a:latin typeface="+mj-lt"/>
                <a:cs typeface="Courier New" panose="02070309020205020404" pitchFamily="49" charset="0"/>
              </a:rPr>
              <a:t>local mode</a:t>
            </a:r>
          </a:p>
          <a:p>
            <a:pPr marL="609585" indent="-609585">
              <a:buFont typeface="Arial"/>
              <a:buChar char="•"/>
            </a:pPr>
            <a:r>
              <a:rPr lang="en-US" dirty="0" smtClean="0">
                <a:latin typeface="+mj-lt"/>
              </a:rPr>
              <a:t>run list</a:t>
            </a:r>
          </a:p>
          <a:p>
            <a:pPr marL="609585" indent="-609585">
              <a:buFont typeface="Arial"/>
              <a:buChar char="•"/>
            </a:pPr>
            <a:r>
              <a:rPr lang="en-US" dirty="0" smtClean="0">
                <a:latin typeface="+mj-lt"/>
                <a:cs typeface="Courier New" panose="02070309020205020404" pitchFamily="49" charset="0"/>
              </a:rPr>
              <a:t>include_recipe</a:t>
            </a:r>
          </a:p>
          <a:p>
            <a:endParaRPr lang="en-US" dirty="0"/>
          </a:p>
          <a:p>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31992486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729560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Courier New" panose="02070309020205020404" pitchFamily="49" charset="0"/>
              </a:rPr>
              <a:t>chef-apply</a:t>
            </a:r>
            <a:endParaRPr lang="en-US" dirty="0">
              <a:latin typeface="+mn-lt"/>
              <a:cs typeface="Courier New" panose="02070309020205020404" pitchFamily="49" charset="0"/>
            </a:endParaRPr>
          </a:p>
        </p:txBody>
      </p:sp>
      <p:sp>
        <p:nvSpPr>
          <p:cNvPr id="3" name="Subtitle 2"/>
          <p:cNvSpPr>
            <a:spLocks noGrp="1"/>
          </p:cNvSpPr>
          <p:nvPr>
            <p:ph type="subTitle" idx="1"/>
          </p:nvPr>
        </p:nvSpPr>
        <p:spPr>
          <a:xfrm>
            <a:off x="3013753" y="3506117"/>
            <a:ext cx="11372089" cy="4070992"/>
          </a:xfrm>
        </p:spPr>
        <p:txBody>
          <a:bodyPr>
            <a:normAutofit/>
          </a:bodyPr>
          <a:lstStyle/>
          <a:p>
            <a:r>
              <a:rPr lang="en-US" dirty="0">
                <a:latin typeface="+mj-lt"/>
                <a:cs typeface="Courier New" panose="02070309020205020404" pitchFamily="49" charset="0"/>
              </a:rPr>
              <a:t>c</a:t>
            </a:r>
            <a:r>
              <a:rPr lang="en-US" dirty="0" smtClean="0">
                <a:latin typeface="+mj-lt"/>
                <a:cs typeface="Courier New" panose="02070309020205020404" pitchFamily="49" charset="0"/>
              </a:rPr>
              <a:t>hef-apply</a:t>
            </a:r>
            <a:r>
              <a:rPr lang="en-US" dirty="0" smtClean="0">
                <a:latin typeface="+mj-lt"/>
              </a:rPr>
              <a:t> </a:t>
            </a:r>
            <a:r>
              <a:rPr lang="en-US" dirty="0" smtClean="0"/>
              <a:t>is a great tool for applying resources (</a:t>
            </a:r>
            <a:r>
              <a:rPr lang="en-US" dirty="0" smtClean="0">
                <a:latin typeface="Courier New" panose="02070309020205020404" pitchFamily="49" charset="0"/>
                <a:cs typeface="Courier New" panose="02070309020205020404" pitchFamily="49" charset="0"/>
              </a:rPr>
              <a:t>-e</a:t>
            </a:r>
            <a:r>
              <a:rPr lang="en-US" dirty="0" smtClean="0"/>
              <a:t>) and for individual recipes but it doesn't know how to apply a cookbook.</a:t>
            </a: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1953791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chef-client</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smtClean="0">
                <a:latin typeface="+mj-lt"/>
              </a:rPr>
              <a:t>chef-client </a:t>
            </a:r>
            <a:r>
              <a:rPr lang="en-US" dirty="0" smtClean="0"/>
              <a:t>is an agent that runs locally on every node that is under management by Chef. </a:t>
            </a:r>
          </a:p>
          <a:p>
            <a:endParaRPr lang="en-US" dirty="0"/>
          </a:p>
          <a:p>
            <a:r>
              <a:rPr lang="en-US" dirty="0" smtClean="0"/>
              <a:t>When a </a:t>
            </a:r>
            <a:r>
              <a:rPr lang="en-US" dirty="0" smtClean="0">
                <a:latin typeface="+mj-lt"/>
              </a:rPr>
              <a:t>chef-client </a:t>
            </a:r>
            <a:r>
              <a:rPr lang="en-US" dirty="0" smtClean="0"/>
              <a:t>is run, it will perform all of the steps that are required to bring the node into the expected state.</a:t>
            </a:r>
            <a:endParaRPr lang="en-US" dirty="0"/>
          </a:p>
        </p:txBody>
      </p:sp>
      <p:sp>
        <p:nvSpPr>
          <p:cNvPr id="8" name="Footer Placeholder 7"/>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8"/>
          <p:cNvSpPr>
            <a:spLocks noGrp="1"/>
          </p:cNvSpPr>
          <p:nvPr>
            <p:ph type="sldNum" sz="quarter" idx="11"/>
          </p:nvPr>
        </p:nvSpPr>
        <p:spPr/>
        <p:txBody>
          <a:bodyPr/>
          <a:lstStyle/>
          <a:p>
            <a:fld id="{D3C6E21F-9381-4880-84FB-1E73165A9E9D}" type="slidenum">
              <a:rPr lang="en-US" smtClean="0"/>
              <a:pPr/>
              <a:t>4</a:t>
            </a:fld>
            <a:endParaRPr lang="en-US" dirty="0"/>
          </a:p>
        </p:txBody>
      </p:sp>
      <p:sp>
        <p:nvSpPr>
          <p:cNvPr id="4" name="Content Placeholder 3"/>
          <p:cNvSpPr>
            <a:spLocks noGrp="1"/>
          </p:cNvSpPr>
          <p:nvPr>
            <p:ph sz="quarter" idx="4294967295"/>
          </p:nvPr>
        </p:nvSpPr>
        <p:spPr>
          <a:xfrm>
            <a:off x="7339013" y="7383463"/>
            <a:ext cx="8916987" cy="523875"/>
          </a:xfrm>
        </p:spPr>
        <p:txBody>
          <a:bodyPr>
            <a:normAutofit fontScale="92500" lnSpcReduction="20000"/>
          </a:bodyPr>
          <a:lstStyle/>
          <a:p>
            <a:r>
              <a:rPr lang="en-US" dirty="0" smtClean="0"/>
              <a:t>https://docs.chef.io/chef_client.html</a:t>
            </a:r>
            <a:endParaRPr lang="en-US" dirty="0"/>
          </a:p>
        </p:txBody>
      </p:sp>
      <p:sp>
        <p:nvSpPr>
          <p:cNvPr id="5" name="TextBox 4"/>
          <p:cNvSpPr txBox="1"/>
          <p:nvPr/>
        </p:nvSpPr>
        <p:spPr bwMode="white">
          <a:xfrm>
            <a:off x="1604156" y="8244362"/>
            <a:ext cx="914400" cy="914400"/>
          </a:xfrm>
          <a:prstGeom prst="rect">
            <a:avLst/>
          </a:prstGeom>
        </p:spPr>
        <p:txBody>
          <a:bodyPr vert="horz" wrap="none" lIns="91440" tIns="91440" rIns="91440" bIns="91440" rtlCol="0">
            <a:normAutofit/>
          </a:bodyPr>
          <a:lstStyle/>
          <a:p>
            <a:endParaRPr lang="en-US" dirty="0" smtClean="0"/>
          </a:p>
        </p:txBody>
      </p:sp>
    </p:spTree>
    <p:extLst>
      <p:ext uri="{BB962C8B-B14F-4D97-AF65-F5344CB8AC3E}">
        <p14:creationId xmlns:p14="http://schemas.microsoft.com/office/powerpoint/2010/main" val="15382739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04800"/>
            <a:ext cx="15646400" cy="827577"/>
          </a:xfrm>
        </p:spPr>
        <p:txBody>
          <a:bodyPr>
            <a:normAutofit/>
          </a:bodyPr>
          <a:lstStyle/>
          <a:p>
            <a:r>
              <a:rPr lang="en-US" sz="4400" dirty="0" smtClean="0"/>
              <a:t>Demo: Using 'chef-client' to Locally </a:t>
            </a:r>
            <a:r>
              <a:rPr lang="en-US" sz="4400" dirty="0"/>
              <a:t>A</a:t>
            </a:r>
            <a:r>
              <a:rPr lang="en-US" sz="4400" dirty="0" smtClean="0"/>
              <a:t>pply </a:t>
            </a:r>
            <a:r>
              <a:rPr lang="en-US" sz="4400" dirty="0"/>
              <a:t>R</a:t>
            </a:r>
            <a:r>
              <a:rPr lang="en-US" sz="4400" dirty="0" smtClean="0"/>
              <a:t>ecipes</a:t>
            </a:r>
            <a:endParaRPr lang="en-US" sz="4400" dirty="0"/>
          </a:p>
        </p:txBody>
      </p:sp>
      <p:sp>
        <p:nvSpPr>
          <p:cNvPr id="3" name="Subtitle 2"/>
          <p:cNvSpPr>
            <a:spLocks noGrp="1"/>
          </p:cNvSpPr>
          <p:nvPr>
            <p:ph sz="quarter" idx="10"/>
          </p:nvPr>
        </p:nvSpPr>
        <p:spPr>
          <a:xfrm>
            <a:off x="609914" y="1348277"/>
            <a:ext cx="15128379" cy="3410817"/>
          </a:xfrm>
        </p:spPr>
        <p:txBody>
          <a:bodyPr>
            <a:normAutofit/>
          </a:bodyPr>
          <a:lstStyle/>
          <a:p>
            <a:r>
              <a:rPr lang="en-US" sz="3100" dirty="0"/>
              <a:t>$ sudo chef-client --local-mode </a:t>
            </a:r>
            <a:r>
              <a:rPr lang="en-US" sz="3100" dirty="0" smtClean="0"/>
              <a:t>–r "</a:t>
            </a:r>
            <a:r>
              <a:rPr lang="en-US" sz="3100" dirty="0"/>
              <a:t>recipe[workstation::setup]"</a:t>
            </a:r>
          </a:p>
        </p:txBody>
      </p:sp>
      <p:sp>
        <p:nvSpPr>
          <p:cNvPr id="4" name="Content Placeholder 3"/>
          <p:cNvSpPr>
            <a:spLocks noGrp="1"/>
          </p:cNvSpPr>
          <p:nvPr>
            <p:ph sz="quarter" idx="12"/>
          </p:nvPr>
        </p:nvSpPr>
        <p:spPr/>
        <p:txBody>
          <a:bodyPr/>
          <a:lstStyle/>
          <a:p>
            <a:r>
              <a:rPr lang="en-US" dirty="0" smtClean="0"/>
              <a:t>Applying the following recipes locally:</a:t>
            </a:r>
          </a:p>
          <a:p>
            <a:endParaRPr lang="en-US" dirty="0"/>
          </a:p>
          <a:p>
            <a:pPr lvl="1"/>
            <a:r>
              <a:rPr lang="en-US" dirty="0" smtClean="0"/>
              <a:t>The 'setup' recipe from the 'workstation' cookbook</a:t>
            </a:r>
            <a:endParaRPr lang="en-US" dirty="0"/>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5318887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t>Demo: </a:t>
            </a:r>
            <a:r>
              <a:rPr lang="en-US" sz="4400" dirty="0" smtClean="0"/>
              <a:t>Using 'chef-client' to </a:t>
            </a:r>
            <a:r>
              <a:rPr lang="en-US" sz="4400" dirty="0"/>
              <a:t>Locally Apply Recipes</a:t>
            </a:r>
          </a:p>
        </p:txBody>
      </p:sp>
      <p:sp>
        <p:nvSpPr>
          <p:cNvPr id="3" name="Subtitle 2"/>
          <p:cNvSpPr>
            <a:spLocks noGrp="1"/>
          </p:cNvSpPr>
          <p:nvPr>
            <p:ph sz="quarter" idx="10"/>
          </p:nvPr>
        </p:nvSpPr>
        <p:spPr/>
        <p:txBody>
          <a:bodyPr>
            <a:normAutofit/>
          </a:bodyPr>
          <a:lstStyle/>
          <a:p>
            <a:r>
              <a:rPr lang="en-US" sz="3200" dirty="0"/>
              <a:t>$ sudo chef-client --local-mode -r "recipe[apache::server]"</a:t>
            </a:r>
          </a:p>
        </p:txBody>
      </p:sp>
      <p:sp>
        <p:nvSpPr>
          <p:cNvPr id="4" name="Content Placeholder 3"/>
          <p:cNvSpPr>
            <a:spLocks noGrp="1"/>
          </p:cNvSpPr>
          <p:nvPr>
            <p:ph sz="quarter" idx="12"/>
          </p:nvPr>
        </p:nvSpPr>
        <p:spPr/>
        <p:txBody>
          <a:bodyPr/>
          <a:lstStyle/>
          <a:p>
            <a:r>
              <a:rPr lang="en-US" dirty="0" smtClean="0"/>
              <a:t>Applying the following recipes locally:</a:t>
            </a:r>
          </a:p>
          <a:p>
            <a:endParaRPr lang="en-US" dirty="0"/>
          </a:p>
          <a:p>
            <a:pPr lvl="1"/>
            <a:r>
              <a:rPr lang="en-US" dirty="0" smtClean="0"/>
              <a:t>The 'server' recipe from the 'apache' cookbook</a:t>
            </a:r>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28968563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t>Demo: Using </a:t>
            </a:r>
            <a:r>
              <a:rPr lang="en-US" sz="4400" dirty="0" smtClean="0"/>
              <a:t>'chef-client' </a:t>
            </a:r>
            <a:r>
              <a:rPr lang="en-US" sz="4400" dirty="0"/>
              <a:t>to Locally Apply Recipes</a:t>
            </a:r>
          </a:p>
        </p:txBody>
      </p:sp>
      <p:sp>
        <p:nvSpPr>
          <p:cNvPr id="3" name="Subtitle 2"/>
          <p:cNvSpPr>
            <a:spLocks noGrp="1"/>
          </p:cNvSpPr>
          <p:nvPr>
            <p:ph sz="quarter" idx="10"/>
          </p:nvPr>
        </p:nvSpPr>
        <p:spPr/>
        <p:txBody>
          <a:bodyPr>
            <a:normAutofit/>
          </a:bodyPr>
          <a:lstStyle/>
          <a:p>
            <a:r>
              <a:rPr lang="en-US" sz="3200" dirty="0"/>
              <a:t>$ sudo chef</a:t>
            </a:r>
            <a:r>
              <a:rPr lang="en-US" sz="3200" dirty="0" smtClean="0"/>
              <a:t>-client --local-mode -r \ "recipe[workstation::setup],recipe[apache::server]"</a:t>
            </a:r>
            <a:endParaRPr lang="en-US" sz="3200" dirty="0"/>
          </a:p>
        </p:txBody>
      </p:sp>
      <p:sp>
        <p:nvSpPr>
          <p:cNvPr id="4" name="Content Placeholder 3"/>
          <p:cNvSpPr>
            <a:spLocks noGrp="1"/>
          </p:cNvSpPr>
          <p:nvPr>
            <p:ph sz="quarter" idx="12"/>
          </p:nvPr>
        </p:nvSpPr>
        <p:spPr/>
        <p:txBody>
          <a:bodyPr/>
          <a:lstStyle/>
          <a:p>
            <a:r>
              <a:rPr lang="en-US" dirty="0" smtClean="0"/>
              <a:t>Applying the following recipes locally:</a:t>
            </a:r>
            <a:endParaRPr lang="en-US" dirty="0"/>
          </a:p>
          <a:p>
            <a:pPr marL="609585" indent="-609585">
              <a:buFontTx/>
              <a:buChar char="•"/>
            </a:pPr>
            <a:endParaRPr lang="en-US" dirty="0" smtClean="0"/>
          </a:p>
          <a:p>
            <a:pPr marL="918611" lvl="1" indent="-609585">
              <a:buFontTx/>
              <a:buChar char="•"/>
            </a:pPr>
            <a:r>
              <a:rPr lang="en-US" dirty="0" smtClean="0"/>
              <a:t>The 'setup' recipe from the 'workstation' cookbook</a:t>
            </a:r>
          </a:p>
          <a:p>
            <a:pPr marL="918611" lvl="1" indent="-609585">
              <a:buFontTx/>
              <a:buChar char="•"/>
            </a:pPr>
            <a:r>
              <a:rPr lang="en-US" dirty="0" smtClean="0"/>
              <a:t>The 'server' recipe </a:t>
            </a:r>
            <a:r>
              <a:rPr lang="en-US" dirty="0"/>
              <a:t>from the </a:t>
            </a:r>
            <a:r>
              <a:rPr lang="en-US" dirty="0" smtClean="0"/>
              <a:t>'apache' </a:t>
            </a:r>
            <a:r>
              <a:rPr lang="en-US" dirty="0"/>
              <a:t>cookbook</a:t>
            </a:r>
          </a:p>
          <a:p>
            <a:pPr marL="609585" indent="-609585">
              <a:buFontTx/>
              <a:buChar char="•"/>
            </a:pPr>
            <a:endParaRPr lang="en-US" dirty="0"/>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1548580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--local-mode</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smtClean="0">
                <a:latin typeface="+mj-lt"/>
                <a:cs typeface="Courier New" panose="02070309020205020404" pitchFamily="49" charset="0"/>
              </a:rPr>
              <a:t>chef-client's </a:t>
            </a:r>
            <a:r>
              <a:rPr lang="en-US" dirty="0" smtClean="0"/>
              <a:t>default mode attempts to contact a Chef Server and ask it for the recipes to run for the given node. </a:t>
            </a:r>
          </a:p>
          <a:p>
            <a:endParaRPr lang="en-US" dirty="0"/>
          </a:p>
          <a:p>
            <a:r>
              <a:rPr lang="en-US" dirty="0" smtClean="0"/>
              <a:t>We are overriding that behavior to have it work in a local mode.</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5507795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4800" dirty="0">
                <a:cs typeface="Courier New" panose="02070309020205020404" pitchFamily="49" charset="0"/>
              </a:rPr>
              <a:t>-r "recipe[COOKBOOK::RECIPE]"</a:t>
            </a:r>
          </a:p>
        </p:txBody>
      </p:sp>
      <p:sp>
        <p:nvSpPr>
          <p:cNvPr id="3" name="Subtitle 2"/>
          <p:cNvSpPr>
            <a:spLocks noGrp="1"/>
          </p:cNvSpPr>
          <p:nvPr>
            <p:ph type="subTitle" idx="1"/>
          </p:nvPr>
        </p:nvSpPr>
        <p:spPr/>
        <p:txBody>
          <a:bodyPr/>
          <a:lstStyle/>
          <a:p>
            <a:r>
              <a:rPr lang="en-US" dirty="0" smtClean="0"/>
              <a:t>In local mode, we need to provide a list of recipes to apply to the system. This is called a </a:t>
            </a:r>
            <a:r>
              <a:rPr lang="en-US" b="1" dirty="0" smtClean="0">
                <a:solidFill>
                  <a:schemeClr val="accent4"/>
                </a:solidFill>
              </a:rPr>
              <a:t>run list</a:t>
            </a:r>
            <a:r>
              <a:rPr lang="en-US" dirty="0" smtClean="0"/>
              <a:t>. A run list is an ordered collection of recipes to execute.</a:t>
            </a:r>
          </a:p>
          <a:p>
            <a:endParaRPr lang="en-US" dirty="0" smtClean="0"/>
          </a:p>
          <a:p>
            <a:r>
              <a:rPr lang="en-US" dirty="0" smtClean="0"/>
              <a:t>Each recipe in the run list must be addressed with the format </a:t>
            </a:r>
            <a:r>
              <a:rPr lang="en-US" dirty="0" smtClean="0">
                <a:latin typeface="+mj-lt"/>
                <a:cs typeface="Courier New" panose="02070309020205020404" pitchFamily="49" charset="0"/>
              </a:rPr>
              <a:t>recipe[COOKBOOK::RECIPE]</a:t>
            </a:r>
            <a:r>
              <a:rPr lang="en-US" dirty="0" smtClean="0">
                <a:latin typeface="+mj-lt"/>
              </a:rPr>
              <a:t>.</a:t>
            </a:r>
            <a:endParaRPr lang="en-US" dirty="0">
              <a:latin typeface="+mj-lt"/>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cxnSp>
        <p:nvCxnSpPr>
          <p:cNvPr id="7" name="Straight Connector 6"/>
          <p:cNvCxnSpPr/>
          <p:nvPr/>
        </p:nvCxnSpPr>
        <p:spPr>
          <a:xfrm>
            <a:off x="4054949" y="3364591"/>
            <a:ext cx="8466376"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209976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purl.org/dc/terms/"/>
    <ds:schemaRef ds:uri="http://schemas.openxmlformats.org/package/2006/metadata/core-properties"/>
    <ds:schemaRef ds:uri="http://schemas.microsoft.com/office/2006/documentManagement/types"/>
    <ds:schemaRef ds:uri="http://purl.org/dc/dcmitype/"/>
    <ds:schemaRef ds:uri="http://schemas.microsoft.com/office/infopath/2007/PartnerControls"/>
    <ds:schemaRef ds:uri="http://www.w3.org/XML/1998/namespace"/>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15162</TotalTime>
  <Words>3490</Words>
  <Application>Microsoft Macintosh PowerPoint</Application>
  <PresentationFormat>Custom</PresentationFormat>
  <Paragraphs>339</Paragraphs>
  <Slides>29</Slides>
  <Notes>29</Notes>
  <HiddenSlides>0</HiddenSlides>
  <MMClips>0</MMClips>
  <ScaleCrop>false</ScaleCrop>
  <HeadingPairs>
    <vt:vector size="4" baseType="variant">
      <vt:variant>
        <vt:lpstr>Theme</vt:lpstr>
      </vt:variant>
      <vt:variant>
        <vt:i4>1</vt:i4>
      </vt:variant>
      <vt:variant>
        <vt:lpstr>Slide Titles</vt:lpstr>
      </vt:variant>
      <vt:variant>
        <vt:i4>29</vt:i4>
      </vt:variant>
    </vt:vector>
  </HeadingPairs>
  <TitlesOfParts>
    <vt:vector size="30" baseType="lpstr">
      <vt:lpstr>ChefDk3.2Template</vt:lpstr>
      <vt:lpstr>chef-client</vt:lpstr>
      <vt:lpstr>Objectives</vt:lpstr>
      <vt:lpstr>chef-apply</vt:lpstr>
      <vt:lpstr>chef-client</vt:lpstr>
      <vt:lpstr>Demo: Using 'chef-client' to Locally Apply Recipes</vt:lpstr>
      <vt:lpstr>Demo: Using 'chef-client' to Locally Apply Recipes</vt:lpstr>
      <vt:lpstr>Demo: Using 'chef-client' to Locally Apply Recipes</vt:lpstr>
      <vt:lpstr>--local-mode</vt:lpstr>
      <vt:lpstr>-r "recipe[COOKBOOK::RECIPE]"</vt:lpstr>
      <vt:lpstr>Group Exercise: Return Home First</vt:lpstr>
      <vt:lpstr>GE: Apply the 'apache::server' Recipe Locally</vt:lpstr>
      <vt:lpstr>GE: Create Cookbooks Dir and Move the Cookbook</vt:lpstr>
      <vt:lpstr>GE: Apply the Cookbook Recipe Locally</vt:lpstr>
      <vt:lpstr>GE: Apply the Cookbook Recipe Locally</vt:lpstr>
      <vt:lpstr>GE: Apply Both Recipes Locally</vt:lpstr>
      <vt:lpstr>-r "recipe[COOKBOOK(::default)]"</vt:lpstr>
      <vt:lpstr>include_recipe</vt:lpstr>
      <vt:lpstr>Demo: Including a Recipe</vt:lpstr>
      <vt:lpstr>Demo: Including a Recipe</vt:lpstr>
      <vt:lpstr>GE: The Default Recipe Includes the Setup Recipe</vt:lpstr>
      <vt:lpstr>GE: Apply the Cookbook's Default Recipe</vt:lpstr>
      <vt:lpstr>GE: Commit Your Work</vt:lpstr>
      <vt:lpstr>Lab: Update the apache Cookbook</vt:lpstr>
      <vt:lpstr>Lab: The Default Recipe Includes the Apache Recipe</vt:lpstr>
      <vt:lpstr>Lab: Applying the apache Default Recipe</vt:lpstr>
      <vt:lpstr>Lab: Commit Your Work</vt:lpstr>
      <vt:lpstr>Discussion</vt:lpstr>
      <vt:lpstr>Q&amp;A</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1878</cp:revision>
  <cp:lastPrinted>2015-02-07T23:49:10Z</cp:lastPrinted>
  <dcterms:created xsi:type="dcterms:W3CDTF">2012-09-13T17:36:07Z</dcterms:created>
  <dcterms:modified xsi:type="dcterms:W3CDTF">2015-10-19T06:32:04Z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